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7" r:id="rId2"/>
    <p:sldMasterId id="2147483776" r:id="rId3"/>
  </p:sldMasterIdLst>
  <p:notesMasterIdLst>
    <p:notesMasterId r:id="rId23"/>
  </p:notesMasterIdLst>
  <p:handoutMasterIdLst>
    <p:handoutMasterId r:id="rId24"/>
  </p:handoutMasterIdLst>
  <p:sldIdLst>
    <p:sldId id="473" r:id="rId4"/>
    <p:sldId id="474" r:id="rId5"/>
    <p:sldId id="475" r:id="rId6"/>
    <p:sldId id="425" r:id="rId7"/>
    <p:sldId id="456" r:id="rId8"/>
    <p:sldId id="476" r:id="rId9"/>
    <p:sldId id="471" r:id="rId10"/>
    <p:sldId id="477" r:id="rId11"/>
    <p:sldId id="478" r:id="rId12"/>
    <p:sldId id="446" r:id="rId13"/>
    <p:sldId id="450" r:id="rId14"/>
    <p:sldId id="451" r:id="rId15"/>
    <p:sldId id="466" r:id="rId16"/>
    <p:sldId id="467" r:id="rId17"/>
    <p:sldId id="468" r:id="rId18"/>
    <p:sldId id="457" r:id="rId19"/>
    <p:sldId id="472" r:id="rId20"/>
    <p:sldId id="461" r:id="rId21"/>
    <p:sldId id="300" r:id="rId22"/>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CC"/>
    <a:srgbClr val="F8CB90"/>
    <a:srgbClr val="CCFFCC"/>
    <a:srgbClr val="FFCCFF"/>
    <a:srgbClr val="247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17" autoAdjust="0"/>
    <p:restoredTop sz="99899" autoAdjust="0"/>
  </p:normalViewPr>
  <p:slideViewPr>
    <p:cSldViewPr>
      <p:cViewPr varScale="1">
        <p:scale>
          <a:sx n="163" d="100"/>
          <a:sy n="163" d="100"/>
        </p:scale>
        <p:origin x="163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065" cy="497413"/>
          </a:xfrm>
          <a:prstGeom prst="rect">
            <a:avLst/>
          </a:prstGeom>
        </p:spPr>
        <p:txBody>
          <a:bodyPr vert="horz" lIns="91139" tIns="45569" rIns="91139" bIns="4556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50093" y="1"/>
            <a:ext cx="2946065" cy="497413"/>
          </a:xfrm>
          <a:prstGeom prst="rect">
            <a:avLst/>
          </a:prstGeom>
        </p:spPr>
        <p:txBody>
          <a:bodyPr vert="horz" lIns="91139" tIns="45569" rIns="91139" bIns="45569" rtlCol="0"/>
          <a:lstStyle>
            <a:lvl1pPr algn="r" fontAlgn="auto">
              <a:spcBef>
                <a:spcPts val="0"/>
              </a:spcBef>
              <a:spcAft>
                <a:spcPts val="0"/>
              </a:spcAft>
              <a:defRPr sz="1200" smtClean="0">
                <a:latin typeface="+mn-lt"/>
                <a:cs typeface="+mn-cs"/>
              </a:defRPr>
            </a:lvl1pPr>
          </a:lstStyle>
          <a:p>
            <a:pPr>
              <a:defRPr/>
            </a:pPr>
            <a:fld id="{FA460CF3-0128-4509-B004-DABE512348BF}" type="datetimeFigureOut">
              <a:rPr lang="ru-RU"/>
              <a:pPr>
                <a:defRPr/>
              </a:pPr>
              <a:t>23.08.2020</a:t>
            </a:fld>
            <a:endParaRPr lang="ru-RU"/>
          </a:p>
        </p:txBody>
      </p:sp>
      <p:sp>
        <p:nvSpPr>
          <p:cNvPr id="4" name="Нижний колонтитул 3"/>
          <p:cNvSpPr>
            <a:spLocks noGrp="1"/>
          </p:cNvSpPr>
          <p:nvPr>
            <p:ph type="ftr" sz="quarter" idx="2"/>
          </p:nvPr>
        </p:nvSpPr>
        <p:spPr>
          <a:xfrm>
            <a:off x="0" y="9429273"/>
            <a:ext cx="2946065" cy="497412"/>
          </a:xfrm>
          <a:prstGeom prst="rect">
            <a:avLst/>
          </a:prstGeom>
        </p:spPr>
        <p:txBody>
          <a:bodyPr vert="horz" lIns="91139" tIns="45569" rIns="91139" bIns="45569"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50093" y="9429273"/>
            <a:ext cx="2946065" cy="497412"/>
          </a:xfrm>
          <a:prstGeom prst="rect">
            <a:avLst/>
          </a:prstGeom>
        </p:spPr>
        <p:txBody>
          <a:bodyPr vert="horz" lIns="91139" tIns="45569" rIns="91139" bIns="45569" rtlCol="0" anchor="b"/>
          <a:lstStyle>
            <a:lvl1pPr algn="r" fontAlgn="auto">
              <a:spcBef>
                <a:spcPts val="0"/>
              </a:spcBef>
              <a:spcAft>
                <a:spcPts val="0"/>
              </a:spcAft>
              <a:defRPr sz="1200" smtClean="0">
                <a:latin typeface="+mn-lt"/>
                <a:cs typeface="+mn-cs"/>
              </a:defRPr>
            </a:lvl1pPr>
          </a:lstStyle>
          <a:p>
            <a:pPr>
              <a:defRPr/>
            </a:pPr>
            <a:fld id="{16F2C966-9DFB-4235-84DD-AA939DD48184}" type="slidenum">
              <a:rPr lang="ru-RU"/>
              <a:pPr>
                <a:defRPr/>
              </a:pPr>
              <a:t>‹#›</a:t>
            </a:fld>
            <a:endParaRPr lang="ru-RU"/>
          </a:p>
        </p:txBody>
      </p:sp>
    </p:spTree>
    <p:extLst>
      <p:ext uri="{BB962C8B-B14F-4D97-AF65-F5344CB8AC3E}">
        <p14:creationId xmlns:p14="http://schemas.microsoft.com/office/powerpoint/2010/main" val="105780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065" cy="495872"/>
          </a:xfrm>
          <a:prstGeom prst="rect">
            <a:avLst/>
          </a:prstGeom>
        </p:spPr>
        <p:txBody>
          <a:bodyPr vert="horz" lIns="91139" tIns="45569" rIns="91139" bIns="4556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093" y="1"/>
            <a:ext cx="2946065" cy="495872"/>
          </a:xfrm>
          <a:prstGeom prst="rect">
            <a:avLst/>
          </a:prstGeom>
        </p:spPr>
        <p:txBody>
          <a:bodyPr vert="horz" lIns="91139" tIns="45569" rIns="91139" bIns="45569" rtlCol="0"/>
          <a:lstStyle>
            <a:lvl1pPr algn="r" fontAlgn="auto">
              <a:spcBef>
                <a:spcPts val="0"/>
              </a:spcBef>
              <a:spcAft>
                <a:spcPts val="0"/>
              </a:spcAft>
              <a:defRPr sz="1200" smtClean="0">
                <a:latin typeface="+mn-lt"/>
                <a:cs typeface="+mn-cs"/>
              </a:defRPr>
            </a:lvl1pPr>
          </a:lstStyle>
          <a:p>
            <a:pPr>
              <a:defRPr/>
            </a:pPr>
            <a:fld id="{44843032-76E6-4E5F-91AD-EF34DC065E89}" type="datetimeFigureOut">
              <a:rPr lang="ru-RU"/>
              <a:pPr>
                <a:defRPr/>
              </a:pPr>
              <a:t>23.08.2020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139" tIns="45569" rIns="91139" bIns="45569" rtlCol="0" anchor="ctr"/>
          <a:lstStyle/>
          <a:p>
            <a:pPr lvl="0"/>
            <a:endParaRPr lang="ru-RU" noProof="0"/>
          </a:p>
        </p:txBody>
      </p:sp>
      <p:sp>
        <p:nvSpPr>
          <p:cNvPr id="5" name="Заметки 4"/>
          <p:cNvSpPr>
            <a:spLocks noGrp="1"/>
          </p:cNvSpPr>
          <p:nvPr>
            <p:ph type="body" sz="quarter" idx="3"/>
          </p:nvPr>
        </p:nvSpPr>
        <p:spPr>
          <a:xfrm>
            <a:off x="679160" y="4715407"/>
            <a:ext cx="5439355" cy="4467470"/>
          </a:xfrm>
          <a:prstGeom prst="rect">
            <a:avLst/>
          </a:prstGeom>
        </p:spPr>
        <p:txBody>
          <a:bodyPr vert="horz" lIns="91139" tIns="45569" rIns="91139" bIns="4556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30813"/>
            <a:ext cx="2946065" cy="495872"/>
          </a:xfrm>
          <a:prstGeom prst="rect">
            <a:avLst/>
          </a:prstGeom>
        </p:spPr>
        <p:txBody>
          <a:bodyPr vert="horz" lIns="91139" tIns="45569" rIns="91139" bIns="4556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093" y="9430813"/>
            <a:ext cx="2946065" cy="495872"/>
          </a:xfrm>
          <a:prstGeom prst="rect">
            <a:avLst/>
          </a:prstGeom>
        </p:spPr>
        <p:txBody>
          <a:bodyPr vert="horz" lIns="91139" tIns="45569" rIns="91139" bIns="45569" rtlCol="0" anchor="b"/>
          <a:lstStyle>
            <a:lvl1pPr algn="r" fontAlgn="auto">
              <a:spcBef>
                <a:spcPts val="0"/>
              </a:spcBef>
              <a:spcAft>
                <a:spcPts val="0"/>
              </a:spcAft>
              <a:defRPr sz="1200" smtClean="0">
                <a:latin typeface="+mn-lt"/>
                <a:cs typeface="+mn-cs"/>
              </a:defRPr>
            </a:lvl1pPr>
          </a:lstStyle>
          <a:p>
            <a:pPr>
              <a:defRPr/>
            </a:pPr>
            <a:fld id="{3079F655-F61C-4C35-95C9-48C6B17CA32F}" type="slidenum">
              <a:rPr lang="ru-RU"/>
              <a:pPr>
                <a:defRPr/>
              </a:pPr>
              <a:t>‹#›</a:t>
            </a:fld>
            <a:endParaRPr lang="ru-RU"/>
          </a:p>
        </p:txBody>
      </p:sp>
    </p:spTree>
    <p:extLst>
      <p:ext uri="{BB962C8B-B14F-4D97-AF65-F5344CB8AC3E}">
        <p14:creationId xmlns:p14="http://schemas.microsoft.com/office/powerpoint/2010/main" val="378265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79F655-F61C-4C35-95C9-48C6B17CA32F}" type="slidenum">
              <a:rPr lang="ru-RU" smtClean="0"/>
              <a:pPr>
                <a:defRPr/>
              </a:pPr>
              <a:t>7</a:t>
            </a:fld>
            <a:endParaRPr lang="ru-RU"/>
          </a:p>
        </p:txBody>
      </p:sp>
    </p:spTree>
    <p:extLst>
      <p:ext uri="{BB962C8B-B14F-4D97-AF65-F5344CB8AC3E}">
        <p14:creationId xmlns:p14="http://schemas.microsoft.com/office/powerpoint/2010/main" val="4034875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F81E330-D217-4BFA-910B-E80F507B23C0}" type="datetime1">
              <a:rPr lang="ru-RU"/>
              <a:pPr>
                <a:defRPr/>
              </a:pPr>
              <a:t>23.08.2020</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3B8F4A4D-DA6B-425B-BF9D-970F70E8330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E5B266F-5C75-4D2D-8746-AF5D7B7064B0}"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A65043C-24C6-4EC3-867A-41726702459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F19D62F-1E57-4A96-B9D9-2F7C07129E5A}"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693A4D-F8AC-4465-B598-EBA33BA285A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1B6577C3-091D-4EA7-8B26-0F8E54E0AA70}" type="datetime1">
              <a:rPr lang="ru-RU" smtClean="0">
                <a:solidFill>
                  <a:srgbClr val="DBF5F9">
                    <a:shade val="90000"/>
                  </a:srgbClr>
                </a:solidFill>
              </a:rPr>
              <a:pPr/>
              <a:t>23.08.2020</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9C5CCC13-D79F-40A8-84D7-AEED9D9243F2}"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50001711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0FB3EDF-43AD-4CE5-9ADA-7B60F2251C5D}" type="datetime1">
              <a:rPr lang="ru-RU" smtClean="0">
                <a:solidFill>
                  <a:srgbClr val="04617B">
                    <a:shade val="90000"/>
                  </a:srgbClr>
                </a:solidFill>
              </a:rPr>
              <a:pPr/>
              <a:t>23.08.2020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459864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D6B9BCE-567A-43E3-9E6D-9304484C4A08}" type="datetime1">
              <a:rPr lang="ru-RU" smtClean="0">
                <a:solidFill>
                  <a:srgbClr val="DBF5F9">
                    <a:shade val="90000"/>
                  </a:srgbClr>
                </a:solidFill>
              </a:rPr>
              <a:pPr/>
              <a:t>23.08.2020</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595219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B62101F-44E5-412E-BE57-F80D6DEF1CF9}" type="datetime1">
              <a:rPr lang="ru-RU" smtClean="0">
                <a:solidFill>
                  <a:srgbClr val="04617B">
                    <a:shade val="90000"/>
                  </a:srgbClr>
                </a:solidFill>
              </a:rPr>
              <a:pPr/>
              <a:t>23.08.2020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77534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C4D8A6A0-71B6-4A7D-A96F-EC4F483B5FDD}" type="datetime1">
              <a:rPr lang="ru-RU" smtClean="0">
                <a:solidFill>
                  <a:srgbClr val="04617B">
                    <a:shade val="90000"/>
                  </a:srgbClr>
                </a:solidFill>
              </a:rPr>
              <a:pPr/>
              <a:t>23.08.2020</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61454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FE37DD4A-2472-4C4E-B6C1-A9450C60C4BE}" type="datetime1">
              <a:rPr lang="ru-RU" smtClean="0">
                <a:solidFill>
                  <a:srgbClr val="04617B">
                    <a:shade val="90000"/>
                  </a:srgbClr>
                </a:solidFill>
              </a:rPr>
              <a:pPr/>
              <a:t>23.08.2020</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22592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02CC4F-1E48-46E5-9B99-2F967FC49970}" type="datetime1">
              <a:rPr lang="ru-RU" smtClean="0">
                <a:solidFill>
                  <a:srgbClr val="04617B">
                    <a:shade val="90000"/>
                  </a:srgbClr>
                </a:solidFill>
              </a:rPr>
              <a:pPr/>
              <a:t>23.08.2020</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790601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AE0774B-78B4-4A98-8EA4-BE210E58FCDB}" type="datetime1">
              <a:rPr lang="ru-RU" smtClean="0">
                <a:solidFill>
                  <a:srgbClr val="04617B">
                    <a:shade val="90000"/>
                  </a:srgbClr>
                </a:solidFill>
              </a:rPr>
              <a:pPr/>
              <a:t>23.08.2020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8761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FDECE8F-62B4-4C46-B9B0-F933DB57E714}"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D87BCC6-FDE2-4C92-9BEF-1AEA66466CC6}"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528917F-682F-4C9A-B08A-50D3A49F3DD5}" type="datetime1">
              <a:rPr lang="ru-RU" smtClean="0">
                <a:solidFill>
                  <a:srgbClr val="04617B">
                    <a:shade val="90000"/>
                  </a:srgbClr>
                </a:solidFill>
              </a:rPr>
              <a:pPr/>
              <a:t>23.08.2020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72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BD2D846-10E1-4610-9E31-3122A3A4F8D3}" type="datetime1">
              <a:rPr lang="ru-RU" smtClean="0">
                <a:solidFill>
                  <a:srgbClr val="04617B">
                    <a:shade val="90000"/>
                  </a:srgbClr>
                </a:solidFill>
              </a:rPr>
              <a:pPr/>
              <a:t>23.08.2020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603170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A98AF26-B8B2-43FD-8638-8C519D2D9B67}" type="datetime1">
              <a:rPr lang="ru-RU" smtClean="0">
                <a:solidFill>
                  <a:srgbClr val="04617B">
                    <a:shade val="90000"/>
                  </a:srgbClr>
                </a:solidFill>
              </a:rPr>
              <a:pPr/>
              <a:t>23.08.2020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03534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648200" y="1600200"/>
            <a:ext cx="4038600" cy="4525963"/>
          </a:xfrm>
        </p:spPr>
        <p:txBody>
          <a:bodyPr/>
          <a:lstStyle/>
          <a:p>
            <a:pPr lvl="0"/>
            <a:endParaRPr lang="ru-RU" noProof="0"/>
          </a:p>
        </p:txBody>
      </p:sp>
      <p:sp>
        <p:nvSpPr>
          <p:cNvPr id="5" name="Rectangle 4"/>
          <p:cNvSpPr>
            <a:spLocks noGrp="1" noChangeArrowheads="1"/>
          </p:cNvSpPr>
          <p:nvPr>
            <p:ph type="dt" sz="half" idx="10"/>
          </p:nvPr>
        </p:nvSpPr>
        <p:spPr>
          <a:ln/>
        </p:spPr>
        <p:txBody>
          <a:bodyPr/>
          <a:lstStyle>
            <a:lvl1pPr>
              <a:defRPr/>
            </a:lvl1pPr>
          </a:lstStyle>
          <a:p>
            <a:pPr>
              <a:defRPr/>
            </a:pPr>
            <a:fld id="{7E9DDC37-80E5-44DE-9755-10A712C410D0}" type="datetime1">
              <a:rPr lang="ru-RU" smtClean="0">
                <a:solidFill>
                  <a:srgbClr val="04617B">
                    <a:shade val="90000"/>
                  </a:srgbClr>
                </a:solidFill>
              </a:rPr>
              <a:pPr>
                <a:defRPr/>
              </a:pPr>
              <a:t>23.08.2020</a:t>
            </a:fld>
            <a:endParaRPr lang="ru-RU">
              <a:solidFill>
                <a:srgbClr val="04617B">
                  <a:shade val="9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4617B">
                  <a:shade val="9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78C72C-7636-4E92-B2E1-70BC41897B49}"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516698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1B6577C3-091D-4EA7-8B26-0F8E54E0AA70}" type="datetime1">
              <a:rPr lang="ru-RU" smtClean="0">
                <a:solidFill>
                  <a:srgbClr val="DBF5F9">
                    <a:shade val="90000"/>
                  </a:srgbClr>
                </a:solidFill>
              </a:rPr>
              <a:pPr/>
              <a:t>23.08.2020</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9C5CCC13-D79F-40A8-84D7-AEED9D9243F2}"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26988938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0FB3EDF-43AD-4CE5-9ADA-7B60F2251C5D}" type="datetime1">
              <a:rPr lang="ru-RU" smtClean="0">
                <a:solidFill>
                  <a:srgbClr val="04617B">
                    <a:shade val="90000"/>
                  </a:srgbClr>
                </a:solidFill>
              </a:rPr>
              <a:pPr/>
              <a:t>23.08.2020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0351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D6B9BCE-567A-43E3-9E6D-9304484C4A08}" type="datetime1">
              <a:rPr lang="ru-RU" smtClean="0">
                <a:solidFill>
                  <a:srgbClr val="DBF5F9">
                    <a:shade val="90000"/>
                  </a:srgbClr>
                </a:solidFill>
              </a:rPr>
              <a:pPr/>
              <a:t>23.08.2020</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5667219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B62101F-44E5-412E-BE57-F80D6DEF1CF9}" type="datetime1">
              <a:rPr lang="ru-RU" smtClean="0">
                <a:solidFill>
                  <a:srgbClr val="04617B">
                    <a:shade val="90000"/>
                  </a:srgbClr>
                </a:solidFill>
              </a:rPr>
              <a:pPr/>
              <a:t>23.08.2020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6813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C4D8A6A0-71B6-4A7D-A96F-EC4F483B5FDD}" type="datetime1">
              <a:rPr lang="ru-RU" smtClean="0">
                <a:solidFill>
                  <a:srgbClr val="04617B">
                    <a:shade val="90000"/>
                  </a:srgbClr>
                </a:solidFill>
              </a:rPr>
              <a:pPr/>
              <a:t>23.08.2020</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263044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FE37DD4A-2472-4C4E-B6C1-A9450C60C4BE}" type="datetime1">
              <a:rPr lang="ru-RU" smtClean="0">
                <a:solidFill>
                  <a:srgbClr val="04617B">
                    <a:shade val="90000"/>
                  </a:srgbClr>
                </a:solidFill>
              </a:rPr>
              <a:pPr/>
              <a:t>23.08.2020</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281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112EEF7-E980-4B4E-8DD7-E5B22F4B2C69}" type="datetime1">
              <a:rPr lang="ru-RU"/>
              <a:pPr>
                <a:defRPr/>
              </a:pPr>
              <a:t>23.08.2020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BA23EB-A692-45B3-9F49-9833FC227E0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02CC4F-1E48-46E5-9B99-2F967FC49970}" type="datetime1">
              <a:rPr lang="ru-RU" smtClean="0">
                <a:solidFill>
                  <a:srgbClr val="04617B">
                    <a:shade val="90000"/>
                  </a:srgbClr>
                </a:solidFill>
              </a:rPr>
              <a:pPr/>
              <a:t>23.08.2020</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13756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AE0774B-78B4-4A98-8EA4-BE210E58FCDB}" type="datetime1">
              <a:rPr lang="ru-RU" smtClean="0">
                <a:solidFill>
                  <a:srgbClr val="04617B">
                    <a:shade val="90000"/>
                  </a:srgbClr>
                </a:solidFill>
              </a:rPr>
              <a:pPr/>
              <a:t>23.08.2020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174989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528917F-682F-4C9A-B08A-50D3A49F3DD5}" type="datetime1">
              <a:rPr lang="ru-RU" smtClean="0">
                <a:solidFill>
                  <a:srgbClr val="04617B">
                    <a:shade val="90000"/>
                  </a:srgbClr>
                </a:solidFill>
              </a:rPr>
              <a:pPr/>
              <a:t>23.08.2020</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853811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BD2D846-10E1-4610-9E31-3122A3A4F8D3}" type="datetime1">
              <a:rPr lang="ru-RU" smtClean="0">
                <a:solidFill>
                  <a:srgbClr val="04617B">
                    <a:shade val="90000"/>
                  </a:srgbClr>
                </a:solidFill>
              </a:rPr>
              <a:pPr/>
              <a:t>23.08.2020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269186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A98AF26-B8B2-43FD-8638-8C519D2D9B67}" type="datetime1">
              <a:rPr lang="ru-RU" smtClean="0">
                <a:solidFill>
                  <a:srgbClr val="04617B">
                    <a:shade val="90000"/>
                  </a:srgbClr>
                </a:solidFill>
              </a:rPr>
              <a:pPr/>
              <a:t>23.08.2020</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9C5CCC13-D79F-40A8-84D7-AEED9D9243F2}"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56067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648200" y="1600200"/>
            <a:ext cx="4038600" cy="4525963"/>
          </a:xfrm>
        </p:spPr>
        <p:txBody>
          <a:bodyPr/>
          <a:lstStyle/>
          <a:p>
            <a:pPr lvl="0"/>
            <a:endParaRPr lang="ru-RU" noProof="0"/>
          </a:p>
        </p:txBody>
      </p:sp>
      <p:sp>
        <p:nvSpPr>
          <p:cNvPr id="5" name="Rectangle 4"/>
          <p:cNvSpPr>
            <a:spLocks noGrp="1" noChangeArrowheads="1"/>
          </p:cNvSpPr>
          <p:nvPr>
            <p:ph type="dt" sz="half" idx="10"/>
          </p:nvPr>
        </p:nvSpPr>
        <p:spPr>
          <a:ln/>
        </p:spPr>
        <p:txBody>
          <a:bodyPr/>
          <a:lstStyle>
            <a:lvl1pPr>
              <a:defRPr/>
            </a:lvl1pPr>
          </a:lstStyle>
          <a:p>
            <a:pPr>
              <a:defRPr/>
            </a:pPr>
            <a:fld id="{7E9DDC37-80E5-44DE-9755-10A712C410D0}" type="datetime1">
              <a:rPr lang="ru-RU" smtClean="0">
                <a:solidFill>
                  <a:srgbClr val="04617B">
                    <a:shade val="90000"/>
                  </a:srgbClr>
                </a:solidFill>
              </a:rPr>
              <a:pPr>
                <a:defRPr/>
              </a:pPr>
              <a:t>23.08.2020</a:t>
            </a:fld>
            <a:endParaRPr lang="ru-RU">
              <a:solidFill>
                <a:srgbClr val="04617B">
                  <a:shade val="9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4617B">
                  <a:shade val="9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78C72C-7636-4E92-B2E1-70BC41897B49}"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41016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51F85D4-8C87-469F-8ACF-710C806D8ED5}"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3AECFC0-0A33-472C-81F2-7B72CB023BB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04C532B-7BCB-4852-9D93-8A6243FAAD7F}" type="datetime1">
              <a:rPr lang="ru-RU"/>
              <a:pPr>
                <a:defRPr/>
              </a:pPr>
              <a:t>23.08.2020</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7A9F1EE-194B-4F35-8F36-EC2DCB0BD4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997F782-D119-4248-A0AB-E3E5E9909B56}" type="datetime1">
              <a:rPr lang="ru-RU"/>
              <a:pPr>
                <a:defRPr/>
              </a:pPr>
              <a:t>23.08.2020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27A3C64-A8A0-496A-B793-CE1A7445AC3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4C35F94-15CD-47F8-BC57-962C5489BD7E}" type="datetime1">
              <a:rPr lang="ru-RU"/>
              <a:pPr>
                <a:defRPr/>
              </a:pPr>
              <a:t>23.08.2020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C611D47-C7DA-4738-A876-D5430808695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82070CE-10D9-4004-95AD-3625A412300C}"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D60E33B-7725-4025-A6ED-7BB147CC2D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0F67405-8728-4909-8360-3AF588A047EF}" type="datetime1">
              <a:rPr lang="ru-RU"/>
              <a:pPr>
                <a:defRPr/>
              </a:pPr>
              <a:t>23.08.2020</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7835419-0898-4211-8DEA-141EBDF261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6C937B0-27AA-4AD2-BD20-83E993C01BD7}" type="datetime1">
              <a:rPr lang="ru-RU"/>
              <a:pPr>
                <a:defRPr/>
              </a:pPr>
              <a:t>23.08.2020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5293FA8-4A8F-4DB0-A4A9-EDA8204B36B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4DB6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B49B6A5D-88B9-4E97-8F9B-7F518C38DA69}" type="datetime1">
              <a:rPr lang="ru-RU" smtClean="0">
                <a:solidFill>
                  <a:srgbClr val="04617B">
                    <a:shade val="90000"/>
                  </a:srgbClr>
                </a:solidFill>
                <a:latin typeface="Constantia"/>
                <a:cs typeface="+mn-cs"/>
              </a:rPr>
              <a:pPr fontAlgn="auto">
                <a:spcBef>
                  <a:spcPts val="0"/>
                </a:spcBef>
                <a:spcAft>
                  <a:spcPts val="0"/>
                </a:spcAft>
              </a:pPr>
              <a:t>23.08.2020</a:t>
            </a:fld>
            <a:endParaRPr lang="ru-RU">
              <a:solidFill>
                <a:srgbClr val="04617B">
                  <a:shade val="90000"/>
                </a:srgbClr>
              </a:solidFill>
              <a:latin typeface="Constantia"/>
              <a:cs typeface="+mn-cs"/>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ru-RU">
              <a:solidFill>
                <a:srgbClr val="04617B">
                  <a:shade val="90000"/>
                </a:srgbClr>
              </a:solidFill>
              <a:latin typeface="Constantia"/>
              <a:cs typeface="+mn-cs"/>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9C5CCC13-D79F-40A8-84D7-AEED9D9243F2}" type="slidenum">
              <a:rPr lang="ru-RU" smtClean="0">
                <a:solidFill>
                  <a:srgbClr val="04617B">
                    <a:shade val="90000"/>
                  </a:srgbClr>
                </a:solidFill>
                <a:latin typeface="Constantia"/>
                <a:cs typeface="+mn-cs"/>
              </a:rPr>
              <a:pPr fontAlgn="auto">
                <a:spcBef>
                  <a:spcPts val="0"/>
                </a:spcBef>
                <a:spcAft>
                  <a:spcPts val="0"/>
                </a:spcAft>
              </a:pPr>
              <a:t>‹#›</a:t>
            </a:fld>
            <a:endParaRPr lang="ru-RU">
              <a:solidFill>
                <a:srgbClr val="04617B">
                  <a:shade val="90000"/>
                </a:srgbClr>
              </a:solidFill>
              <a:latin typeface="Constantia"/>
              <a:cs typeface="+mn-cs"/>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0936573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B49B6A5D-88B9-4E97-8F9B-7F518C38DA69}" type="datetime1">
              <a:rPr lang="ru-RU" smtClean="0">
                <a:solidFill>
                  <a:srgbClr val="04617B">
                    <a:shade val="90000"/>
                  </a:srgbClr>
                </a:solidFill>
                <a:latin typeface="Constantia"/>
                <a:cs typeface="+mn-cs"/>
              </a:rPr>
              <a:pPr fontAlgn="auto">
                <a:spcBef>
                  <a:spcPts val="0"/>
                </a:spcBef>
                <a:spcAft>
                  <a:spcPts val="0"/>
                </a:spcAft>
              </a:pPr>
              <a:t>23.08.2020</a:t>
            </a:fld>
            <a:endParaRPr lang="ru-RU">
              <a:solidFill>
                <a:srgbClr val="04617B">
                  <a:shade val="90000"/>
                </a:srgbClr>
              </a:solidFill>
              <a:latin typeface="Constantia"/>
              <a:cs typeface="+mn-cs"/>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ru-RU">
              <a:solidFill>
                <a:srgbClr val="04617B">
                  <a:shade val="90000"/>
                </a:srgbClr>
              </a:solidFill>
              <a:latin typeface="Constantia"/>
              <a:cs typeface="+mn-cs"/>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9C5CCC13-D79F-40A8-84D7-AEED9D9243F2}" type="slidenum">
              <a:rPr lang="ru-RU" smtClean="0">
                <a:solidFill>
                  <a:srgbClr val="04617B">
                    <a:shade val="90000"/>
                  </a:srgbClr>
                </a:solidFill>
                <a:latin typeface="Constantia"/>
                <a:cs typeface="+mn-cs"/>
              </a:rPr>
              <a:pPr fontAlgn="auto">
                <a:spcBef>
                  <a:spcPts val="0"/>
                </a:spcBef>
                <a:spcAft>
                  <a:spcPts val="0"/>
                </a:spcAft>
              </a:pPr>
              <a:t>‹#›</a:t>
            </a:fld>
            <a:endParaRPr lang="ru-RU">
              <a:solidFill>
                <a:srgbClr val="04617B">
                  <a:shade val="90000"/>
                </a:srgbClr>
              </a:solidFill>
              <a:latin typeface="Constantia"/>
              <a:cs typeface="+mn-cs"/>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57168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4378444" y="4941168"/>
            <a:ext cx="4475720" cy="1569660"/>
          </a:xfrm>
          <a:prstGeom prst="rect">
            <a:avLst/>
          </a:prstGeom>
          <a:noFill/>
          <a:ln w="9525">
            <a:noFill/>
            <a:miter lim="800000"/>
            <a:headEnd/>
            <a:tailEnd/>
          </a:ln>
        </p:spPr>
        <p:txBody>
          <a:bodyPr wrap="square">
            <a:spAutoFit/>
          </a:bodyPr>
          <a:lstStyle/>
          <a:p>
            <a:r>
              <a:rPr lang="en-US" sz="1600" dirty="0">
                <a:latin typeface="Arial" panose="020B0604020202020204" pitchFamily="34" charset="0"/>
                <a:cs typeface="Arial" panose="020B0604020202020204" pitchFamily="34" charset="0"/>
              </a:rPr>
              <a:t>Georgy Fomenko</a:t>
            </a:r>
          </a:p>
          <a:p>
            <a:r>
              <a:rPr lang="en-US" sz="1600" dirty="0">
                <a:latin typeface="Arial" panose="020B0604020202020204" pitchFamily="34" charset="0"/>
                <a:cs typeface="Arial" panose="020B0604020202020204" pitchFamily="34" charset="0"/>
              </a:rPr>
              <a:t>Professor, Doctor of Science in Geography, </a:t>
            </a:r>
            <a:r>
              <a:rPr lang="en-US" sz="1600" dirty="0"/>
              <a:t>Chair of the Board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Marina Fomenko</a:t>
            </a:r>
          </a:p>
          <a:p>
            <a:r>
              <a:rPr lang="en-US" sz="1600" dirty="0">
                <a:latin typeface="Arial" panose="020B0604020202020204" pitchFamily="34" charset="0"/>
                <a:cs typeface="Arial" panose="020B0604020202020204" pitchFamily="34" charset="0"/>
              </a:rPr>
              <a:t>PhD in Geography, </a:t>
            </a:r>
            <a:r>
              <a:rPr lang="en-GB" sz="1600" dirty="0">
                <a:latin typeface="Arial" panose="020B0604020202020204" pitchFamily="34" charset="0"/>
                <a:cs typeface="Arial" panose="020B0604020202020204" pitchFamily="34" charset="0"/>
              </a:rPr>
              <a:t>Deputy Executive Director </a:t>
            </a:r>
            <a:endParaRPr lang="ru-RU" sz="1600" dirty="0">
              <a:latin typeface="Arial" panose="020B0604020202020204" pitchFamily="34" charset="0"/>
              <a:cs typeface="Arial" panose="020B0604020202020204" pitchFamily="34" charset="0"/>
            </a:endParaRPr>
          </a:p>
        </p:txBody>
      </p:sp>
      <p:sp>
        <p:nvSpPr>
          <p:cNvPr id="10" name="Заголовок 9"/>
          <p:cNvSpPr>
            <a:spLocks noGrp="1"/>
          </p:cNvSpPr>
          <p:nvPr>
            <p:ph type="title"/>
          </p:nvPr>
        </p:nvSpPr>
        <p:spPr>
          <a:xfrm>
            <a:off x="628990" y="1628800"/>
            <a:ext cx="8229600" cy="3024336"/>
          </a:xfrm>
        </p:spPr>
        <p:txBody>
          <a:bodyPr>
            <a:noAutofit/>
          </a:bodyPr>
          <a:lstStyle/>
          <a:p>
            <a:pPr algn="ctr" fontAlgn="auto">
              <a:spcAft>
                <a:spcPts val="0"/>
              </a:spcAft>
              <a:defRPr/>
            </a:pPr>
            <a:r>
              <a:rPr lang="en-US" sz="3200" b="1" dirty="0">
                <a:latin typeface="Arial" panose="020B0604020202020204" pitchFamily="34" charset="0"/>
                <a:cs typeface="Arial" panose="020B0604020202020204" pitchFamily="34" charset="0"/>
              </a:rPr>
              <a:t>Experiences from SEEA Projects implemented in the Russian Federation at</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the national, local and municipal level</a:t>
            </a:r>
            <a:br>
              <a:rPr lang="ru-RU" sz="2800" b="1" dirty="0">
                <a:latin typeface="Arial" panose="020B0604020202020204" pitchFamily="34" charset="0"/>
                <a:cs typeface="Arial" panose="020B0604020202020204" pitchFamily="34" charset="0"/>
              </a:rPr>
            </a:br>
            <a:br>
              <a:rPr lang="ru-RU" sz="2800" b="1" dirty="0">
                <a:latin typeface="Arial" panose="020B0604020202020204" pitchFamily="34" charset="0"/>
                <a:cs typeface="Arial" panose="020B0604020202020204" pitchFamily="34" charset="0"/>
              </a:rPr>
            </a:br>
            <a:br>
              <a:rPr lang="ru-RU"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Joint OECD/UNECE Seminar on the Implementation of SEEA</a:t>
            </a:r>
            <a:br>
              <a:rPr lang="ru-RU" sz="20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21‐22 February 2018, Geneva</a:t>
            </a:r>
            <a:endParaRPr lang="ru-RU"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80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52704"/>
          </a:xfrm>
        </p:spPr>
        <p:txBody>
          <a:bodyPr>
            <a:noAutofit/>
          </a:bodyPr>
          <a:lstStyle/>
          <a:p>
            <a:pPr algn="ctr"/>
            <a:r>
              <a:rPr lang="en-GB" sz="2800" b="1" dirty="0">
                <a:cs typeface="Arial" panose="020B0604020202020204" pitchFamily="34" charset="0"/>
              </a:rPr>
              <a:t>Conclusion </a:t>
            </a:r>
            <a:r>
              <a:rPr lang="ru-RU" sz="2800" b="1" dirty="0">
                <a:cs typeface="Arial" panose="020B0604020202020204" pitchFamily="34" charset="0"/>
              </a:rPr>
              <a:t>4 – </a:t>
            </a:r>
            <a:r>
              <a:rPr lang="en-US" sz="2800" b="1" dirty="0">
                <a:cs typeface="Arial" panose="020B0604020202020204" pitchFamily="34" charset="0"/>
              </a:rPr>
              <a:t>Attention to original data and its completeness</a:t>
            </a:r>
            <a:endParaRPr lang="ru-RU" sz="2800" b="1" dirty="0">
              <a:cs typeface="Arial" panose="020B0604020202020204" pitchFamily="34" charset="0"/>
            </a:endParaRPr>
          </a:p>
        </p:txBody>
      </p:sp>
      <p:sp>
        <p:nvSpPr>
          <p:cNvPr id="3" name="Объект 2"/>
          <p:cNvSpPr>
            <a:spLocks noGrp="1"/>
          </p:cNvSpPr>
          <p:nvPr>
            <p:ph idx="1"/>
          </p:nvPr>
        </p:nvSpPr>
        <p:spPr>
          <a:xfrm>
            <a:off x="884734" y="1700808"/>
            <a:ext cx="7431682" cy="536982"/>
          </a:xfrm>
        </p:spPr>
        <p:txBody>
          <a:bodyPr>
            <a:normAutofit/>
          </a:bodyPr>
          <a:lstStyle/>
          <a:p>
            <a:pPr marL="0" indent="0" algn="ctr">
              <a:buNone/>
            </a:pPr>
            <a:r>
              <a:rPr lang="en-US" sz="1800" dirty="0">
                <a:latin typeface="Arial" panose="020B0604020202020204" pitchFamily="34" charset="0"/>
                <a:cs typeface="Arial" panose="020B0604020202020204" pitchFamily="34" charset="0"/>
              </a:rPr>
              <a:t>Quality and availability of data for SEEA development</a:t>
            </a:r>
            <a:endParaRPr lang="ru-RU" sz="18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10</a:t>
            </a:fld>
            <a:endParaRPr lang="ru-RU">
              <a:solidFill>
                <a:srgbClr val="04617B">
                  <a:shade val="90000"/>
                </a:srgbClr>
              </a:solidFill>
            </a:endParaRPr>
          </a:p>
        </p:txBody>
      </p:sp>
      <p:sp>
        <p:nvSpPr>
          <p:cNvPr id="5" name="Прямоугольник 4"/>
          <p:cNvSpPr/>
          <p:nvPr/>
        </p:nvSpPr>
        <p:spPr>
          <a:xfrm>
            <a:off x="755576" y="6237312"/>
            <a:ext cx="4572000" cy="215444"/>
          </a:xfrm>
          <a:prstGeom prst="rect">
            <a:avLst/>
          </a:prstGeom>
        </p:spPr>
        <p:txBody>
          <a:bodyPr>
            <a:spAutoFit/>
          </a:bodyPr>
          <a:lstStyle/>
          <a:p>
            <a:r>
              <a:rPr lang="en-US" sz="800" dirty="0"/>
              <a:t>Source: Cadaster Institute data, 2017 </a:t>
            </a:r>
            <a:endParaRPr lang="ru-RU" sz="800" dirty="0"/>
          </a:p>
        </p:txBody>
      </p:sp>
      <p:pic>
        <p:nvPicPr>
          <p:cNvPr id="1026" name="Picture 2" descr="Y:\server_doc\__Материалы по проектам (рабочие)\2018\Женева\Рисунки\Безымянный-2e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2270388"/>
            <a:ext cx="803014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5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556" y="544860"/>
            <a:ext cx="7873752" cy="864096"/>
          </a:xfrm>
        </p:spPr>
        <p:txBody>
          <a:bodyPr>
            <a:noAutofit/>
          </a:bodyPr>
          <a:lstStyle/>
          <a:p>
            <a:pPr algn="ctr">
              <a:defRPr/>
            </a:pPr>
            <a:r>
              <a:rPr lang="en-US" sz="2800" b="1" dirty="0"/>
              <a:t>Conclusion 4 – Attention to original data and its completeness</a:t>
            </a:r>
            <a:endParaRPr lang="ru-RU" sz="2800" b="1" dirty="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74966315"/>
              </p:ext>
            </p:extLst>
          </p:nvPr>
        </p:nvGraphicFramePr>
        <p:xfrm>
          <a:off x="576920" y="2420888"/>
          <a:ext cx="8136906" cy="2304256"/>
        </p:xfrm>
        <a:graphic>
          <a:graphicData uri="http://schemas.openxmlformats.org/drawingml/2006/table">
            <a:tbl>
              <a:tblPr/>
              <a:tblGrid>
                <a:gridCol w="864001">
                  <a:extLst>
                    <a:ext uri="{9D8B030D-6E8A-4147-A177-3AD203B41FA5}">
                      <a16:colId xmlns:a16="http://schemas.microsoft.com/office/drawing/2014/main" val="20000"/>
                    </a:ext>
                  </a:extLst>
                </a:gridCol>
                <a:gridCol w="679242">
                  <a:extLst>
                    <a:ext uri="{9D8B030D-6E8A-4147-A177-3AD203B41FA5}">
                      <a16:colId xmlns:a16="http://schemas.microsoft.com/office/drawing/2014/main" val="20001"/>
                    </a:ext>
                  </a:extLst>
                </a:gridCol>
                <a:gridCol w="68900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504056">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576064">
                  <a:extLst>
                    <a:ext uri="{9D8B030D-6E8A-4147-A177-3AD203B41FA5}">
                      <a16:colId xmlns:a16="http://schemas.microsoft.com/office/drawing/2014/main" val="20010"/>
                    </a:ext>
                  </a:extLst>
                </a:gridCol>
                <a:gridCol w="539283">
                  <a:extLst>
                    <a:ext uri="{9D8B030D-6E8A-4147-A177-3AD203B41FA5}">
                      <a16:colId xmlns:a16="http://schemas.microsoft.com/office/drawing/2014/main" val="20011"/>
                    </a:ext>
                  </a:extLst>
                </a:gridCol>
                <a:gridCol w="612848">
                  <a:extLst>
                    <a:ext uri="{9D8B030D-6E8A-4147-A177-3AD203B41FA5}">
                      <a16:colId xmlns:a16="http://schemas.microsoft.com/office/drawing/2014/main" val="20012"/>
                    </a:ext>
                  </a:extLst>
                </a:gridCol>
              </a:tblGrid>
              <a:tr h="2399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Indicator</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Mineral resources</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Water resources</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Forest resources</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Aquatic resources</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Hunting resources</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extLst>
                  <a:ext uri="{0D108BD9-81ED-4DB2-BD59-A6C34878D82A}">
                    <a16:rowId xmlns:a16="http://schemas.microsoft.com/office/drawing/2014/main" val="10000"/>
                  </a:ext>
                </a:extLst>
              </a:tr>
              <a:tr h="440509">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Timber</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cs typeface="Arial" pitchFamily="34" charset="0"/>
                        </a:rPr>
                        <a:t>Non-timber</a:t>
                      </a:r>
                      <a:endParaRPr kumimoji="0" lang="ru-RU" sz="1200" b="1" i="0" u="none" strike="noStrike" cap="none" normalizeH="0" baseline="0" dirty="0">
                        <a:ln>
                          <a:noFill/>
                        </a:ln>
                        <a:solidFill>
                          <a:schemeClr val="tx1"/>
                        </a:solidFill>
                        <a:effectLst/>
                        <a:latin typeface="+mj-lt"/>
                        <a:cs typeface="Arial" pitchFamily="34" charset="0"/>
                      </a:endParaRP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1"/>
                  </a:ext>
                </a:extLst>
              </a:tr>
              <a:tr h="746679">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mj-lt"/>
                          <a:cs typeface="Arial" pitchFamily="34" charset="0"/>
                        </a:rPr>
                        <a:t>Valuation in the Beginning of the Year</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1538697</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770867,5</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5264,7</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5217,4</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4517,4</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1135,4</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28429,4</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6</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736,2</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6,8</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87,3</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70,4</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2"/>
                  </a:ext>
                </a:extLst>
              </a:tr>
              <a:tr h="877131">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mj-lt"/>
                          <a:cs typeface="Arial" pitchFamily="34" charset="0"/>
                        </a:rPr>
                        <a:t>Economic Use of Resources</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47944,1</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24241,1</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166,6</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164,1</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143</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35,7</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836,7</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0,2</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22,7</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0,2</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2,2</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mj-lt"/>
                          <a:cs typeface="Arial" pitchFamily="34" charset="0"/>
                        </a:rPr>
                        <a:t>2,2</a:t>
                      </a:r>
                    </a:p>
                  </a:txBody>
                  <a:tcPr marL="41324" marR="413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4" name="Таблица 3"/>
          <p:cNvGraphicFramePr>
            <a:graphicFrameLocks noGrp="1"/>
          </p:cNvGraphicFramePr>
          <p:nvPr/>
        </p:nvGraphicFramePr>
        <p:xfrm>
          <a:off x="611560" y="4869160"/>
          <a:ext cx="455712" cy="370840"/>
        </p:xfrm>
        <a:graphic>
          <a:graphicData uri="http://schemas.openxmlformats.org/drawingml/2006/table">
            <a:tbl>
              <a:tblPr firstRow="1" bandRow="1">
                <a:tableStyleId>{5C22544A-7EE6-4342-B048-85BDC9FD1C3A}</a:tableStyleId>
              </a:tblPr>
              <a:tblGrid>
                <a:gridCol w="455712">
                  <a:extLst>
                    <a:ext uri="{9D8B030D-6E8A-4147-A177-3AD203B41FA5}">
                      <a16:colId xmlns:a16="http://schemas.microsoft.com/office/drawing/2014/main" val="20000"/>
                    </a:ext>
                  </a:extLst>
                </a:gridCol>
              </a:tblGrid>
              <a:tr h="3708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bl>
          </a:graphicData>
        </a:graphic>
      </p:graphicFrame>
      <p:sp>
        <p:nvSpPr>
          <p:cNvPr id="12355" name="Прямоугольник 4"/>
          <p:cNvSpPr>
            <a:spLocks noChangeArrowheads="1"/>
          </p:cNvSpPr>
          <p:nvPr/>
        </p:nvSpPr>
        <p:spPr bwMode="auto">
          <a:xfrm>
            <a:off x="1115616" y="4941168"/>
            <a:ext cx="2478435" cy="276999"/>
          </a:xfrm>
          <a:prstGeom prst="rect">
            <a:avLst/>
          </a:prstGeom>
          <a:solidFill>
            <a:schemeClr val="bg1"/>
          </a:solidFill>
          <a:ln w="9525">
            <a:noFill/>
            <a:miter lim="800000"/>
            <a:headEnd/>
            <a:tailEnd/>
          </a:ln>
        </p:spPr>
        <p:txBody>
          <a:bodyPr wrap="none">
            <a:spAutoFit/>
          </a:bodyPr>
          <a:lstStyle/>
          <a:p>
            <a:r>
              <a:rPr lang="ru-RU" sz="1200" dirty="0">
                <a:solidFill>
                  <a:prstClr val="black"/>
                </a:solidFill>
                <a:latin typeface="Calibri"/>
              </a:rPr>
              <a:t>- </a:t>
            </a:r>
            <a:r>
              <a:rPr lang="en-US" sz="1200" dirty="0">
                <a:solidFill>
                  <a:prstClr val="black"/>
                </a:solidFill>
                <a:latin typeface="Calibri"/>
              </a:rPr>
              <a:t>Valuation based on resulting profits</a:t>
            </a:r>
            <a:endParaRPr lang="ru-RU" sz="1200" dirty="0">
              <a:solidFill>
                <a:prstClr val="black"/>
              </a:solidFill>
              <a:latin typeface="Calibri"/>
            </a:endParaRPr>
          </a:p>
        </p:txBody>
      </p:sp>
      <p:sp>
        <p:nvSpPr>
          <p:cNvPr id="12356" name="Прямоугольник 5"/>
          <p:cNvSpPr>
            <a:spLocks noChangeArrowheads="1"/>
          </p:cNvSpPr>
          <p:nvPr/>
        </p:nvSpPr>
        <p:spPr bwMode="auto">
          <a:xfrm>
            <a:off x="1115616" y="5517232"/>
            <a:ext cx="3327578" cy="276999"/>
          </a:xfrm>
          <a:prstGeom prst="rect">
            <a:avLst/>
          </a:prstGeom>
          <a:noFill/>
          <a:ln w="9525">
            <a:noFill/>
            <a:miter lim="800000"/>
            <a:headEnd/>
            <a:tailEnd/>
          </a:ln>
        </p:spPr>
        <p:txBody>
          <a:bodyPr wrap="none">
            <a:spAutoFit/>
          </a:bodyPr>
          <a:lstStyle/>
          <a:p>
            <a:r>
              <a:rPr lang="ru-RU" sz="1200" dirty="0">
                <a:solidFill>
                  <a:prstClr val="black"/>
                </a:solidFill>
                <a:latin typeface="Calibri"/>
              </a:rPr>
              <a:t>- </a:t>
            </a:r>
            <a:r>
              <a:rPr lang="en-US" sz="1200" dirty="0">
                <a:solidFill>
                  <a:prstClr val="black"/>
                </a:solidFill>
                <a:latin typeface="Calibri"/>
              </a:rPr>
              <a:t>Valuation based on the amount of resource taxes</a:t>
            </a:r>
            <a:endParaRPr lang="ru-RU" sz="1200" dirty="0">
              <a:solidFill>
                <a:prstClr val="black"/>
              </a:solidFill>
              <a:latin typeface="Calibri"/>
            </a:endParaRPr>
          </a:p>
        </p:txBody>
      </p:sp>
      <p:graphicFrame>
        <p:nvGraphicFramePr>
          <p:cNvPr id="7" name="Таблица 6"/>
          <p:cNvGraphicFramePr>
            <a:graphicFrameLocks noGrp="1"/>
          </p:cNvGraphicFramePr>
          <p:nvPr/>
        </p:nvGraphicFramePr>
        <p:xfrm>
          <a:off x="611560" y="5445224"/>
          <a:ext cx="455712" cy="370840"/>
        </p:xfrm>
        <a:graphic>
          <a:graphicData uri="http://schemas.openxmlformats.org/drawingml/2006/table">
            <a:tbl>
              <a:tblPr firstRow="1" bandRow="1">
                <a:tableStyleId>{5C22544A-7EE6-4342-B048-85BDC9FD1C3A}</a:tableStyleId>
              </a:tblPr>
              <a:tblGrid>
                <a:gridCol w="455712">
                  <a:extLst>
                    <a:ext uri="{9D8B030D-6E8A-4147-A177-3AD203B41FA5}">
                      <a16:colId xmlns:a16="http://schemas.microsoft.com/office/drawing/2014/main" val="20000"/>
                    </a:ext>
                  </a:extLst>
                </a:gridCol>
              </a:tblGrid>
              <a:tr h="3708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8" name="Номер слайда 7"/>
          <p:cNvSpPr>
            <a:spLocks noGrp="1"/>
          </p:cNvSpPr>
          <p:nvPr>
            <p:ph type="sldNum" sz="quarter" idx="12"/>
          </p:nvPr>
        </p:nvSpPr>
        <p:spPr/>
        <p:txBody>
          <a:bodyPr/>
          <a:lstStyle/>
          <a:p>
            <a:fld id="{9C5CCC13-D79F-40A8-84D7-AEED9D9243F2}" type="slidenum">
              <a:rPr lang="ru-RU" smtClean="0"/>
              <a:pPr/>
              <a:t>11</a:t>
            </a:fld>
            <a:endParaRPr lang="ru-RU"/>
          </a:p>
        </p:txBody>
      </p:sp>
      <p:sp>
        <p:nvSpPr>
          <p:cNvPr id="9" name="Заголовок 1"/>
          <p:cNvSpPr txBox="1">
            <a:spLocks/>
          </p:cNvSpPr>
          <p:nvPr/>
        </p:nvSpPr>
        <p:spPr>
          <a:xfrm>
            <a:off x="35496" y="44624"/>
            <a:ext cx="1080120" cy="531440"/>
          </a:xfrm>
          <a:prstGeom prst="rect">
            <a:avLst/>
          </a:prstGeom>
        </p:spPr>
        <p:txBody>
          <a:bodyPr vert="horz" lIns="0" tIns="45720" rIns="0" bIns="0" anchor="b">
            <a:normAutofit fontScale="92500" lnSpcReduction="1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endParaRPr lang="ru-RU" sz="3600" dirty="0"/>
          </a:p>
        </p:txBody>
      </p:sp>
      <p:sp>
        <p:nvSpPr>
          <p:cNvPr id="5" name="Прямоугольник 4"/>
          <p:cNvSpPr/>
          <p:nvPr/>
        </p:nvSpPr>
        <p:spPr>
          <a:xfrm>
            <a:off x="575556" y="1484783"/>
            <a:ext cx="8100900" cy="646331"/>
          </a:xfrm>
          <a:prstGeom prst="rect">
            <a:avLst/>
          </a:prstGeom>
        </p:spPr>
        <p:txBody>
          <a:bodyPr wrap="square">
            <a:spAutoFit/>
          </a:bodyPr>
          <a:lstStyle/>
          <a:p>
            <a:pPr algn="ctr"/>
            <a:r>
              <a:rPr lang="en-US" dirty="0"/>
              <a:t>Comparison of Natural Resource Evaluation Methods (on  the example of Tomsk Region</a:t>
            </a:r>
            <a:r>
              <a:rPr lang="ru-RU" dirty="0"/>
              <a:t> (</a:t>
            </a:r>
            <a:r>
              <a:rPr lang="en-US" dirty="0"/>
              <a:t>West Siberia), millions of rubles)</a:t>
            </a:r>
            <a:endParaRPr lang="ru-RU" dirty="0"/>
          </a:p>
        </p:txBody>
      </p:sp>
      <p:sp>
        <p:nvSpPr>
          <p:cNvPr id="6" name="Прямоугольник 5"/>
          <p:cNvSpPr/>
          <p:nvPr/>
        </p:nvSpPr>
        <p:spPr>
          <a:xfrm>
            <a:off x="403689" y="6165304"/>
            <a:ext cx="7884876" cy="507831"/>
          </a:xfrm>
          <a:prstGeom prst="rect">
            <a:avLst/>
          </a:prstGeom>
        </p:spPr>
        <p:txBody>
          <a:bodyPr wrap="square">
            <a:spAutoFit/>
          </a:bodyPr>
          <a:lstStyle/>
          <a:p>
            <a:r>
              <a:rPr lang="en-US" sz="900" dirty="0"/>
              <a:t>Sources: 1. Report on research work "Assessment of Natural Capital of Tomsk Region“. Cadaster Institute. 2008.</a:t>
            </a:r>
          </a:p>
          <a:p>
            <a:r>
              <a:rPr lang="en-US" sz="900" dirty="0"/>
              <a:t>2. Report on research work "Development of a Methodology for Including Value of Natural Resources in the System of National Accounts (SNA)", Cadaster Institute, 2007-2009.</a:t>
            </a:r>
            <a:endParaRPr lang="ru-RU" sz="900" dirty="0"/>
          </a:p>
        </p:txBody>
      </p:sp>
    </p:spTree>
    <p:extLst>
      <p:ext uri="{BB962C8B-B14F-4D97-AF65-F5344CB8AC3E}">
        <p14:creationId xmlns:p14="http://schemas.microsoft.com/office/powerpoint/2010/main" val="316080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ext uri="{D42A27DB-BD31-4B8C-83A1-F6EECF244321}">
                <p14:modId xmlns:p14="http://schemas.microsoft.com/office/powerpoint/2010/main" val="3435735398"/>
              </p:ext>
            </p:extLst>
          </p:nvPr>
        </p:nvGraphicFramePr>
        <p:xfrm>
          <a:off x="467544" y="2132856"/>
          <a:ext cx="7902826" cy="2096280"/>
        </p:xfrm>
        <a:graphic>
          <a:graphicData uri="http://schemas.openxmlformats.org/drawingml/2006/table">
            <a:tbl>
              <a:tblPr/>
              <a:tblGrid>
                <a:gridCol w="122413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79948">
                  <a:extLst>
                    <a:ext uri="{9D8B030D-6E8A-4147-A177-3AD203B41FA5}">
                      <a16:colId xmlns:a16="http://schemas.microsoft.com/office/drawing/2014/main" val="20003"/>
                    </a:ext>
                  </a:extLst>
                </a:gridCol>
                <a:gridCol w="528676">
                  <a:extLst>
                    <a:ext uri="{9D8B030D-6E8A-4147-A177-3AD203B41FA5}">
                      <a16:colId xmlns:a16="http://schemas.microsoft.com/office/drawing/2014/main" val="20004"/>
                    </a:ext>
                  </a:extLst>
                </a:gridCol>
                <a:gridCol w="597287">
                  <a:extLst>
                    <a:ext uri="{9D8B030D-6E8A-4147-A177-3AD203B41FA5}">
                      <a16:colId xmlns:a16="http://schemas.microsoft.com/office/drawing/2014/main" val="20005"/>
                    </a:ext>
                  </a:extLst>
                </a:gridCol>
                <a:gridCol w="528676">
                  <a:extLst>
                    <a:ext uri="{9D8B030D-6E8A-4147-A177-3AD203B41FA5}">
                      <a16:colId xmlns:a16="http://schemas.microsoft.com/office/drawing/2014/main" val="20006"/>
                    </a:ext>
                  </a:extLst>
                </a:gridCol>
                <a:gridCol w="528144">
                  <a:extLst>
                    <a:ext uri="{9D8B030D-6E8A-4147-A177-3AD203B41FA5}">
                      <a16:colId xmlns:a16="http://schemas.microsoft.com/office/drawing/2014/main" val="20007"/>
                    </a:ext>
                  </a:extLst>
                </a:gridCol>
                <a:gridCol w="454214">
                  <a:extLst>
                    <a:ext uri="{9D8B030D-6E8A-4147-A177-3AD203B41FA5}">
                      <a16:colId xmlns:a16="http://schemas.microsoft.com/office/drawing/2014/main" val="20008"/>
                    </a:ext>
                  </a:extLst>
                </a:gridCol>
                <a:gridCol w="449428">
                  <a:extLst>
                    <a:ext uri="{9D8B030D-6E8A-4147-A177-3AD203B41FA5}">
                      <a16:colId xmlns:a16="http://schemas.microsoft.com/office/drawing/2014/main" val="20009"/>
                    </a:ext>
                  </a:extLst>
                </a:gridCol>
                <a:gridCol w="452087">
                  <a:extLst>
                    <a:ext uri="{9D8B030D-6E8A-4147-A177-3AD203B41FA5}">
                      <a16:colId xmlns:a16="http://schemas.microsoft.com/office/drawing/2014/main" val="20010"/>
                    </a:ext>
                  </a:extLst>
                </a:gridCol>
                <a:gridCol w="493384">
                  <a:extLst>
                    <a:ext uri="{9D8B030D-6E8A-4147-A177-3AD203B41FA5}">
                      <a16:colId xmlns:a16="http://schemas.microsoft.com/office/drawing/2014/main" val="20011"/>
                    </a:ext>
                  </a:extLst>
                </a:gridCol>
                <a:gridCol w="534527">
                  <a:extLst>
                    <a:ext uri="{9D8B030D-6E8A-4147-A177-3AD203B41FA5}">
                      <a16:colId xmlns:a16="http://schemas.microsoft.com/office/drawing/2014/main" val="20012"/>
                    </a:ext>
                  </a:extLst>
                </a:gridCol>
                <a:gridCol w="696215">
                  <a:extLst>
                    <a:ext uri="{9D8B030D-6E8A-4147-A177-3AD203B41FA5}">
                      <a16:colId xmlns:a16="http://schemas.microsoft.com/office/drawing/2014/main" val="20013"/>
                    </a:ext>
                  </a:extLst>
                </a:gridCol>
              </a:tblGrid>
              <a:tr h="317598">
                <a:tc>
                  <a:txBody>
                    <a:bodyPr/>
                    <a:lstStyle/>
                    <a:p>
                      <a:pPr algn="ctr">
                        <a:lnSpc>
                          <a:spcPct val="115000"/>
                        </a:lnSpc>
                        <a:spcAft>
                          <a:spcPts val="0"/>
                        </a:spcAft>
                      </a:pPr>
                      <a:r>
                        <a:rPr lang="en-US" sz="900" dirty="0">
                          <a:effectLst/>
                          <a:latin typeface="Times New Roman"/>
                          <a:ea typeface="Times New Roman"/>
                          <a:cs typeface="Times New Roman"/>
                        </a:rPr>
                        <a:t> </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spcAft>
                          <a:spcPts val="0"/>
                        </a:spcAft>
                      </a:pPr>
                      <a:r>
                        <a:rPr lang="en-US" sz="900">
                          <a:effectLst/>
                          <a:latin typeface="Times New Roman"/>
                          <a:ea typeface="Times New Roman"/>
                          <a:cs typeface="Times New Roman"/>
                        </a:rPr>
                        <a:t>Water resources </a:t>
                      </a:r>
                      <a:endParaRPr lang="ru-RU" sz="900">
                        <a:effectLst/>
                        <a:latin typeface="Calibri"/>
                        <a:ea typeface="Times New Roman"/>
                        <a:cs typeface="Times New Roman"/>
                      </a:endParaRPr>
                    </a:p>
                    <a:p>
                      <a:pPr algn="ctr">
                        <a:lnSpc>
                          <a:spcPct val="115000"/>
                        </a:lnSpc>
                        <a:spcAft>
                          <a:spcPts val="0"/>
                        </a:spcAft>
                      </a:pPr>
                      <a:r>
                        <a:rPr lang="en-US" sz="900">
                          <a:effectLst/>
                          <a:latin typeface="Times New Roman"/>
                          <a:ea typeface="Times New Roman"/>
                          <a:cs typeface="Times New Roman"/>
                        </a:rPr>
                        <a:t>thous.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gn="ctr">
                        <a:lnSpc>
                          <a:spcPct val="115000"/>
                        </a:lnSpc>
                        <a:spcAft>
                          <a:spcPts val="0"/>
                        </a:spcAft>
                      </a:pPr>
                      <a:r>
                        <a:rPr lang="en-US" sz="900" dirty="0">
                          <a:effectLst/>
                          <a:latin typeface="Times New Roman"/>
                          <a:ea typeface="Times New Roman"/>
                          <a:cs typeface="Times New Roman"/>
                        </a:rPr>
                        <a:t>Timber resources, thous. m</a:t>
                      </a:r>
                      <a:r>
                        <a:rPr lang="en-US" sz="900" baseline="30000" dirty="0">
                          <a:effectLst/>
                          <a:latin typeface="Times New Roman"/>
                          <a:ea typeface="Times New Roman"/>
                          <a:cs typeface="Times New Roman"/>
                        </a:rPr>
                        <a:t>3</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en-US" sz="900" dirty="0">
                          <a:effectLst/>
                          <a:latin typeface="Times New Roman"/>
                          <a:ea typeface="Times New Roman"/>
                          <a:cs typeface="Times New Roman"/>
                        </a:rPr>
                        <a:t>Mineral </a:t>
                      </a:r>
                      <a:endParaRPr lang="ru-RU" sz="900" dirty="0">
                        <a:effectLst/>
                        <a:latin typeface="Calibri"/>
                        <a:ea typeface="Times New Roman"/>
                        <a:cs typeface="Times New Roman"/>
                      </a:endParaRPr>
                    </a:p>
                    <a:p>
                      <a:pPr algn="ctr">
                        <a:lnSpc>
                          <a:spcPct val="115000"/>
                        </a:lnSpc>
                        <a:spcAft>
                          <a:spcPts val="0"/>
                        </a:spcAft>
                      </a:pPr>
                      <a:r>
                        <a:rPr lang="en-US" sz="900" dirty="0">
                          <a:effectLst/>
                          <a:latin typeface="Times New Roman"/>
                          <a:ea typeface="Times New Roman"/>
                          <a:cs typeface="Times New Roman"/>
                        </a:rPr>
                        <a:t>resources, thous, m</a:t>
                      </a:r>
                      <a:r>
                        <a:rPr lang="en-US" sz="900" baseline="30000" dirty="0">
                          <a:effectLst/>
                          <a:latin typeface="Times New Roman"/>
                          <a:ea typeface="Times New Roman"/>
                          <a:cs typeface="Times New Roman"/>
                        </a:rPr>
                        <a:t>3</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4">
                  <a:txBody>
                    <a:bodyPr/>
                    <a:lstStyle/>
                    <a:p>
                      <a:pPr algn="ctr">
                        <a:lnSpc>
                          <a:spcPct val="115000"/>
                        </a:lnSpc>
                        <a:spcAft>
                          <a:spcPts val="0"/>
                        </a:spcAft>
                      </a:pPr>
                      <a:r>
                        <a:rPr lang="en-US" sz="900" dirty="0">
                          <a:effectLst/>
                          <a:latin typeface="Times New Roman"/>
                          <a:ea typeface="Times New Roman"/>
                          <a:cs typeface="Times New Roman"/>
                        </a:rPr>
                        <a:t>Game resources, individuals</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en-US" sz="900" dirty="0">
                          <a:effectLst/>
                          <a:latin typeface="Times New Roman"/>
                          <a:ea typeface="Times New Roman"/>
                          <a:cs typeface="Times New Roman"/>
                        </a:rPr>
                        <a:t>Land</a:t>
                      </a:r>
                      <a:r>
                        <a:rPr lang="en-US" sz="900" b="1" dirty="0">
                          <a:effectLst/>
                          <a:latin typeface="Times New Roman"/>
                          <a:ea typeface="Times New Roman"/>
                          <a:cs typeface="Times New Roman"/>
                        </a:rPr>
                        <a:t> </a:t>
                      </a:r>
                      <a:r>
                        <a:rPr lang="en-US" sz="900" dirty="0">
                          <a:effectLst/>
                          <a:latin typeface="Times New Roman"/>
                          <a:ea typeface="Times New Roman"/>
                          <a:cs typeface="Times New Roman"/>
                        </a:rPr>
                        <a:t>resources, thous. h</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0"/>
                  </a:ext>
                </a:extLst>
              </a:tr>
              <a:tr h="476396">
                <a:tc>
                  <a:txBody>
                    <a:bodyPr/>
                    <a:lstStyle/>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Times New Roman"/>
                        <a:cs typeface="Times New Roman"/>
                      </a:endParaRPr>
                    </a:p>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Surface water</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Ground</a:t>
                      </a:r>
                      <a:r>
                        <a:rPr lang="ru-RU" sz="900" dirty="0">
                          <a:effectLst/>
                          <a:latin typeface="Times New Roman"/>
                          <a:ea typeface="Times New Roman"/>
                          <a:cs typeface="Times New Roman"/>
                        </a:rPr>
                        <a:t>-</a:t>
                      </a:r>
                      <a:r>
                        <a:rPr lang="en-US" sz="900" dirty="0">
                          <a:effectLst/>
                          <a:latin typeface="Times New Roman"/>
                          <a:ea typeface="Times New Roman"/>
                          <a:cs typeface="Times New Roman"/>
                        </a:rPr>
                        <a:t>water</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Total</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Conifers </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Broad-leaved trees</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Total</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Sand and gravel</a:t>
                      </a:r>
                      <a:endParaRPr lang="ru-RU" sz="900" dirty="0">
                        <a:effectLst/>
                        <a:latin typeface="Calibri"/>
                        <a:ea typeface="Times New Roman"/>
                        <a:cs typeface="Times New Roman"/>
                      </a:endParaRPr>
                    </a:p>
                    <a:p>
                      <a:pPr algn="ctr">
                        <a:lnSpc>
                          <a:spcPct val="115000"/>
                        </a:lnSpc>
                        <a:spcAft>
                          <a:spcPts val="0"/>
                        </a:spcAft>
                      </a:pPr>
                      <a:r>
                        <a:rPr lang="en-US" sz="900" dirty="0">
                          <a:effectLst/>
                          <a:latin typeface="Times New Roman"/>
                          <a:ea typeface="Times New Roman"/>
                          <a:cs typeface="Times New Roman"/>
                        </a:rPr>
                        <a:t>including</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Total</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Bear</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Moose (elk)</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Boar</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Farm land</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Settlements</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8799">
                <a:tc>
                  <a:txBody>
                    <a:bodyPr/>
                    <a:lstStyle/>
                    <a:p>
                      <a:pPr algn="ctr">
                        <a:lnSpc>
                          <a:spcPct val="115000"/>
                        </a:lnSpc>
                        <a:spcAft>
                          <a:spcPts val="0"/>
                        </a:spcAft>
                      </a:pPr>
                      <a:r>
                        <a:rPr lang="en-US" sz="900">
                          <a:effectLst/>
                          <a:latin typeface="Times New Roman"/>
                          <a:ea typeface="Times New Roman"/>
                          <a:cs typeface="Times New Roman"/>
                        </a:rPr>
                        <a:t>Opening stock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5,681.5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1,620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184.9</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30.5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154.4</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6,779.7</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2,372.8</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1,450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70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1,330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50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131.06</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5.855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9373">
                <a:tc>
                  <a:txBody>
                    <a:bodyPr/>
                    <a:lstStyle/>
                    <a:p>
                      <a:pPr algn="ctr">
                        <a:lnSpc>
                          <a:spcPct val="115000"/>
                        </a:lnSpc>
                        <a:spcAft>
                          <a:spcPts val="0"/>
                        </a:spcAft>
                      </a:pPr>
                      <a:r>
                        <a:rPr lang="en-US" sz="900" dirty="0">
                          <a:effectLst/>
                          <a:latin typeface="Times New Roman"/>
                          <a:ea typeface="Times New Roman"/>
                          <a:cs typeface="Times New Roman"/>
                        </a:rPr>
                        <a:t>Economic</a:t>
                      </a:r>
                      <a:r>
                        <a:rPr lang="ru-RU" sz="900" dirty="0">
                          <a:effectLst/>
                          <a:latin typeface="Times New Roman"/>
                          <a:ea typeface="Times New Roman"/>
                          <a:cs typeface="Times New Roman"/>
                        </a:rPr>
                        <a:t> </a:t>
                      </a:r>
                      <a:r>
                        <a:rPr lang="en-US" sz="900" dirty="0">
                          <a:effectLst/>
                          <a:latin typeface="Times New Roman"/>
                          <a:ea typeface="Times New Roman"/>
                          <a:cs typeface="Times New Roman"/>
                        </a:rPr>
                        <a:t>use</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8799">
                <a:tc>
                  <a:txBody>
                    <a:bodyPr/>
                    <a:lstStyle/>
                    <a:p>
                      <a:pPr algn="ctr">
                        <a:lnSpc>
                          <a:spcPct val="115000"/>
                        </a:lnSpc>
                        <a:spcAft>
                          <a:spcPts val="0"/>
                        </a:spcAft>
                      </a:pPr>
                      <a:r>
                        <a:rPr lang="en-US" sz="900">
                          <a:effectLst/>
                          <a:latin typeface="Times New Roman"/>
                          <a:ea typeface="Times New Roman"/>
                          <a:cs typeface="Times New Roman"/>
                        </a:rPr>
                        <a:t>- sustainable use</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-25.5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-518</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-104.2</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-16.4</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-87.8</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-109</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-11</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- 82</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-16</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58799">
                <a:tc>
                  <a:txBody>
                    <a:bodyPr/>
                    <a:lstStyle/>
                    <a:p>
                      <a:pPr algn="ctr">
                        <a:lnSpc>
                          <a:spcPct val="115000"/>
                        </a:lnSpc>
                        <a:spcAft>
                          <a:spcPts val="0"/>
                        </a:spcAft>
                      </a:pPr>
                      <a:r>
                        <a:rPr lang="en-US" sz="900" dirty="0">
                          <a:effectLst/>
                          <a:latin typeface="Times New Roman"/>
                          <a:ea typeface="Times New Roman"/>
                          <a:cs typeface="Times New Roman"/>
                        </a:rPr>
                        <a:t>-depletion </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-50</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-49</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dirty="0">
                          <a:effectLst/>
                          <a:latin typeface="Times New Roman"/>
                          <a:ea typeface="Times New Roman"/>
                          <a:cs typeface="Times New Roman"/>
                        </a:rPr>
                        <a:t> </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-1</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249">
                <a:tc>
                  <a:txBody>
                    <a:bodyPr/>
                    <a:lstStyle/>
                    <a:p>
                      <a:pPr algn="ctr">
                        <a:lnSpc>
                          <a:spcPct val="115000"/>
                        </a:lnSpc>
                        <a:spcAft>
                          <a:spcPts val="0"/>
                        </a:spcAft>
                      </a:pPr>
                      <a:r>
                        <a:rPr lang="en-US" sz="900">
                          <a:effectLst/>
                          <a:latin typeface="Times New Roman"/>
                          <a:ea typeface="Times New Roman"/>
                          <a:cs typeface="Times New Roman"/>
                        </a:rPr>
                        <a:t>Other accumulation</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25.5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518</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158.9</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30.2</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128.7</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109</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11</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82</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16</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3.48</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0.007</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58799">
                <a:tc>
                  <a:txBody>
                    <a:bodyPr/>
                    <a:lstStyle/>
                    <a:p>
                      <a:pPr algn="ctr">
                        <a:lnSpc>
                          <a:spcPct val="115000"/>
                        </a:lnSpc>
                        <a:spcAft>
                          <a:spcPts val="0"/>
                        </a:spcAft>
                      </a:pPr>
                      <a:r>
                        <a:rPr lang="en-US" sz="900">
                          <a:effectLst/>
                          <a:latin typeface="Times New Roman"/>
                          <a:ea typeface="Times New Roman"/>
                          <a:cs typeface="Times New Roman"/>
                        </a:rPr>
                        <a:t>Other changes</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-359</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0</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409</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50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900">
                          <a:effectLst/>
                          <a:latin typeface="Times New Roman"/>
                          <a:ea typeface="Times New Roman"/>
                          <a:cs typeface="Times New Roman"/>
                        </a:rPr>
                        <a:t> </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7458">
                <a:tc>
                  <a:txBody>
                    <a:bodyPr/>
                    <a:lstStyle/>
                    <a:p>
                      <a:pPr algn="ctr">
                        <a:lnSpc>
                          <a:spcPct val="115000"/>
                        </a:lnSpc>
                        <a:spcAft>
                          <a:spcPts val="0"/>
                        </a:spcAft>
                      </a:pPr>
                      <a:r>
                        <a:rPr lang="en-US" sz="900" dirty="0">
                          <a:effectLst/>
                          <a:latin typeface="Times New Roman"/>
                          <a:ea typeface="Times New Roman"/>
                          <a:cs typeface="Times New Roman"/>
                        </a:rPr>
                        <a:t>Closing stock (December 31, 2004)</a:t>
                      </a:r>
                      <a:endParaRPr lang="ru-RU" sz="900" dirty="0">
                        <a:effectLst/>
                        <a:latin typeface="Calibri"/>
                        <a:ea typeface="Times New Roman"/>
                        <a:cs typeface="Times New Roman"/>
                      </a:endParaRPr>
                    </a:p>
                  </a:txBody>
                  <a:tcPr marL="22279" marR="2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5,681.5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1,615</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239.6</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44.3</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195.3</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6,729.7</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2,323.8</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1,090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70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920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100</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effectLst/>
                          <a:latin typeface="Times New Roman"/>
                          <a:ea typeface="Times New Roman"/>
                          <a:cs typeface="Times New Roman"/>
                        </a:rPr>
                        <a:t>134.54</a:t>
                      </a:r>
                      <a:endParaRPr lang="ru-RU" sz="90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effectLst/>
                          <a:latin typeface="Times New Roman"/>
                          <a:ea typeface="Times New Roman"/>
                          <a:cs typeface="Times New Roman"/>
                        </a:rPr>
                        <a:t>5,862</a:t>
                      </a:r>
                      <a:endParaRPr lang="ru-RU" sz="900" dirty="0">
                        <a:effectLst/>
                        <a:latin typeface="Calibri"/>
                        <a:ea typeface="Times New Roman"/>
                        <a:cs typeface="Times New Roman"/>
                      </a:endParaRPr>
                    </a:p>
                  </a:txBody>
                  <a:tcPr marL="22279" marR="2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9" name="Прямоугольник 8"/>
          <p:cNvSpPr/>
          <p:nvPr/>
        </p:nvSpPr>
        <p:spPr>
          <a:xfrm>
            <a:off x="755576" y="3609470"/>
            <a:ext cx="8280920" cy="2843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49966" y="548680"/>
            <a:ext cx="8229600" cy="792088"/>
          </a:xfrm>
        </p:spPr>
        <p:txBody>
          <a:bodyPr>
            <a:noAutofit/>
          </a:bodyPr>
          <a:lstStyle/>
          <a:p>
            <a:pPr algn="ctr"/>
            <a:r>
              <a:rPr lang="en-US" sz="2800" b="1" dirty="0"/>
              <a:t>Conclusion 4 – Attention to original data and its completeness</a:t>
            </a:r>
            <a:endParaRPr lang="ru-RU" sz="2800" b="1" dirty="0"/>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12</a:t>
            </a:fld>
            <a:endParaRPr lang="ru-RU">
              <a:solidFill>
                <a:srgbClr val="04617B">
                  <a:shade val="90000"/>
                </a:srgbClr>
              </a:solidFill>
            </a:endParaRPr>
          </a:p>
        </p:txBody>
      </p:sp>
      <p:sp>
        <p:nvSpPr>
          <p:cNvPr id="7" name="Объект 6"/>
          <p:cNvSpPr>
            <a:spLocks noGrp="1"/>
          </p:cNvSpPr>
          <p:nvPr>
            <p:ph idx="1"/>
          </p:nvPr>
        </p:nvSpPr>
        <p:spPr>
          <a:xfrm>
            <a:off x="235810" y="6474495"/>
            <a:ext cx="8143080" cy="383505"/>
          </a:xfrm>
        </p:spPr>
        <p:txBody>
          <a:bodyPr>
            <a:normAutofit/>
          </a:bodyPr>
          <a:lstStyle/>
          <a:p>
            <a:pPr marL="0" indent="0">
              <a:buNone/>
            </a:pPr>
            <a:r>
              <a:rPr lang="en-GB" sz="800" dirty="0">
                <a:latin typeface="Arial" panose="020B0604020202020204" pitchFamily="34" charset="0"/>
                <a:cs typeface="Arial" panose="020B0604020202020204" pitchFamily="34" charset="0"/>
              </a:rPr>
              <a:t>Source: Fomenko, G., Fomenko, M., Loshadkin K., Mikhailova A., &amp; Arabova E. (2017) Environmental-Economic Accounting  in Resource Use: Theory and Practice. Yaroslavl: Cadaster Institute. </a:t>
            </a:r>
          </a:p>
          <a:p>
            <a:pPr marL="0" indent="0">
              <a:buNone/>
            </a:pPr>
            <a:endParaRPr lang="ru-RU" sz="800" dirty="0">
              <a:latin typeface="Arial" panose="020B0604020202020204" pitchFamily="34" charset="0"/>
              <a:cs typeface="Arial" panose="020B0604020202020204" pitchFamily="34" charset="0"/>
            </a:endParaRPr>
          </a:p>
        </p:txBody>
      </p:sp>
      <p:sp>
        <p:nvSpPr>
          <p:cNvPr id="3" name="Прямоугольник 2"/>
          <p:cNvSpPr/>
          <p:nvPr/>
        </p:nvSpPr>
        <p:spPr>
          <a:xfrm>
            <a:off x="251520" y="1434262"/>
            <a:ext cx="8721218" cy="338554"/>
          </a:xfrm>
          <a:prstGeom prst="rect">
            <a:avLst/>
          </a:prstGeom>
        </p:spPr>
        <p:txBody>
          <a:bodyPr wrap="square">
            <a:spAutoFit/>
          </a:bodyPr>
          <a:lstStyle/>
          <a:p>
            <a:pPr algn="ctr"/>
            <a:r>
              <a:rPr lang="en-US" sz="1600" dirty="0"/>
              <a:t>“White” and “grey” matrices for SEEA, Pervomaisky District, Yaroslavl Region (Central Russia)</a:t>
            </a:r>
            <a:endParaRPr lang="ru-RU" sz="1600" dirty="0"/>
          </a:p>
        </p:txBody>
      </p:sp>
      <p:graphicFrame>
        <p:nvGraphicFramePr>
          <p:cNvPr id="5" name="Таблица 4"/>
          <p:cNvGraphicFramePr>
            <a:graphicFrameLocks noGrp="1"/>
          </p:cNvGraphicFramePr>
          <p:nvPr>
            <p:extLst>
              <p:ext uri="{D42A27DB-BD31-4B8C-83A1-F6EECF244321}">
                <p14:modId xmlns:p14="http://schemas.microsoft.com/office/powerpoint/2010/main" val="870802818"/>
              </p:ext>
            </p:extLst>
          </p:nvPr>
        </p:nvGraphicFramePr>
        <p:xfrm>
          <a:off x="901682" y="3861048"/>
          <a:ext cx="8079209" cy="2571384"/>
        </p:xfrm>
        <a:graphic>
          <a:graphicData uri="http://schemas.openxmlformats.org/drawingml/2006/table">
            <a:tbl>
              <a:tblPr/>
              <a:tblGrid>
                <a:gridCol w="984456">
                  <a:extLst>
                    <a:ext uri="{9D8B030D-6E8A-4147-A177-3AD203B41FA5}">
                      <a16:colId xmlns:a16="http://schemas.microsoft.com/office/drawing/2014/main" val="20000"/>
                    </a:ext>
                  </a:extLst>
                </a:gridCol>
                <a:gridCol w="362412">
                  <a:extLst>
                    <a:ext uri="{9D8B030D-6E8A-4147-A177-3AD203B41FA5}">
                      <a16:colId xmlns:a16="http://schemas.microsoft.com/office/drawing/2014/main" val="20001"/>
                    </a:ext>
                  </a:extLst>
                </a:gridCol>
                <a:gridCol w="495951">
                  <a:extLst>
                    <a:ext uri="{9D8B030D-6E8A-4147-A177-3AD203B41FA5}">
                      <a16:colId xmlns:a16="http://schemas.microsoft.com/office/drawing/2014/main" val="20002"/>
                    </a:ext>
                  </a:extLst>
                </a:gridCol>
                <a:gridCol w="425458">
                  <a:extLst>
                    <a:ext uri="{9D8B030D-6E8A-4147-A177-3AD203B41FA5}">
                      <a16:colId xmlns:a16="http://schemas.microsoft.com/office/drawing/2014/main" val="20003"/>
                    </a:ext>
                  </a:extLst>
                </a:gridCol>
                <a:gridCol w="354465">
                  <a:extLst>
                    <a:ext uri="{9D8B030D-6E8A-4147-A177-3AD203B41FA5}">
                      <a16:colId xmlns:a16="http://schemas.microsoft.com/office/drawing/2014/main" val="20004"/>
                    </a:ext>
                  </a:extLst>
                </a:gridCol>
                <a:gridCol w="353967">
                  <a:extLst>
                    <a:ext uri="{9D8B030D-6E8A-4147-A177-3AD203B41FA5}">
                      <a16:colId xmlns:a16="http://schemas.microsoft.com/office/drawing/2014/main" val="20005"/>
                    </a:ext>
                  </a:extLst>
                </a:gridCol>
                <a:gridCol w="425458">
                  <a:extLst>
                    <a:ext uri="{9D8B030D-6E8A-4147-A177-3AD203B41FA5}">
                      <a16:colId xmlns:a16="http://schemas.microsoft.com/office/drawing/2014/main" val="20006"/>
                    </a:ext>
                  </a:extLst>
                </a:gridCol>
                <a:gridCol w="425458">
                  <a:extLst>
                    <a:ext uri="{9D8B030D-6E8A-4147-A177-3AD203B41FA5}">
                      <a16:colId xmlns:a16="http://schemas.microsoft.com/office/drawing/2014/main" val="20007"/>
                    </a:ext>
                  </a:extLst>
                </a:gridCol>
                <a:gridCol w="424958">
                  <a:extLst>
                    <a:ext uri="{9D8B030D-6E8A-4147-A177-3AD203B41FA5}">
                      <a16:colId xmlns:a16="http://schemas.microsoft.com/office/drawing/2014/main" val="20008"/>
                    </a:ext>
                  </a:extLst>
                </a:gridCol>
                <a:gridCol w="424958">
                  <a:extLst>
                    <a:ext uri="{9D8B030D-6E8A-4147-A177-3AD203B41FA5}">
                      <a16:colId xmlns:a16="http://schemas.microsoft.com/office/drawing/2014/main" val="20009"/>
                    </a:ext>
                  </a:extLst>
                </a:gridCol>
                <a:gridCol w="424958">
                  <a:extLst>
                    <a:ext uri="{9D8B030D-6E8A-4147-A177-3AD203B41FA5}">
                      <a16:colId xmlns:a16="http://schemas.microsoft.com/office/drawing/2014/main" val="20010"/>
                    </a:ext>
                  </a:extLst>
                </a:gridCol>
                <a:gridCol w="425458">
                  <a:extLst>
                    <a:ext uri="{9D8B030D-6E8A-4147-A177-3AD203B41FA5}">
                      <a16:colId xmlns:a16="http://schemas.microsoft.com/office/drawing/2014/main" val="20011"/>
                    </a:ext>
                  </a:extLst>
                </a:gridCol>
                <a:gridCol w="425458">
                  <a:extLst>
                    <a:ext uri="{9D8B030D-6E8A-4147-A177-3AD203B41FA5}">
                      <a16:colId xmlns:a16="http://schemas.microsoft.com/office/drawing/2014/main" val="20012"/>
                    </a:ext>
                  </a:extLst>
                </a:gridCol>
                <a:gridCol w="354465">
                  <a:extLst>
                    <a:ext uri="{9D8B030D-6E8A-4147-A177-3AD203B41FA5}">
                      <a16:colId xmlns:a16="http://schemas.microsoft.com/office/drawing/2014/main" val="20013"/>
                    </a:ext>
                  </a:extLst>
                </a:gridCol>
                <a:gridCol w="353967">
                  <a:extLst>
                    <a:ext uri="{9D8B030D-6E8A-4147-A177-3AD203B41FA5}">
                      <a16:colId xmlns:a16="http://schemas.microsoft.com/office/drawing/2014/main" val="20014"/>
                    </a:ext>
                  </a:extLst>
                </a:gridCol>
                <a:gridCol w="353967">
                  <a:extLst>
                    <a:ext uri="{9D8B030D-6E8A-4147-A177-3AD203B41FA5}">
                      <a16:colId xmlns:a16="http://schemas.microsoft.com/office/drawing/2014/main" val="20015"/>
                    </a:ext>
                  </a:extLst>
                </a:gridCol>
                <a:gridCol w="354465">
                  <a:extLst>
                    <a:ext uri="{9D8B030D-6E8A-4147-A177-3AD203B41FA5}">
                      <a16:colId xmlns:a16="http://schemas.microsoft.com/office/drawing/2014/main" val="20016"/>
                    </a:ext>
                  </a:extLst>
                </a:gridCol>
                <a:gridCol w="354465">
                  <a:extLst>
                    <a:ext uri="{9D8B030D-6E8A-4147-A177-3AD203B41FA5}">
                      <a16:colId xmlns:a16="http://schemas.microsoft.com/office/drawing/2014/main" val="20017"/>
                    </a:ext>
                  </a:extLst>
                </a:gridCol>
                <a:gridCol w="354465">
                  <a:extLst>
                    <a:ext uri="{9D8B030D-6E8A-4147-A177-3AD203B41FA5}">
                      <a16:colId xmlns:a16="http://schemas.microsoft.com/office/drawing/2014/main" val="20018"/>
                    </a:ext>
                  </a:extLst>
                </a:gridCol>
              </a:tblGrid>
              <a:tr h="0">
                <a:tc rowSpan="3">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p>
                      <a:pPr algn="ctr">
                        <a:lnSpc>
                          <a:spcPct val="115000"/>
                        </a:lnSpc>
                        <a:spcAft>
                          <a:spcPts val="0"/>
                        </a:spcAft>
                      </a:pPr>
                      <a:r>
                        <a:rPr lang="en-US"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3">
                  <a:txBody>
                    <a:bodyPr/>
                    <a:lstStyle/>
                    <a:p>
                      <a:pPr algn="ctr">
                        <a:lnSpc>
                          <a:spcPct val="115000"/>
                        </a:lnSpc>
                        <a:spcAft>
                          <a:spcPts val="0"/>
                        </a:spcAft>
                      </a:pPr>
                      <a:r>
                        <a:rPr lang="en-US" sz="800" dirty="0">
                          <a:effectLst/>
                          <a:latin typeface="Times New Roman"/>
                          <a:ea typeface="Times New Roman"/>
                          <a:cs typeface="Times New Roman"/>
                        </a:rPr>
                        <a:t>Water resources, thous. m</a:t>
                      </a:r>
                      <a:r>
                        <a:rPr lang="en-US" sz="800" baseline="30000" dirty="0">
                          <a:effectLst/>
                          <a:latin typeface="Times New Roman"/>
                          <a:ea typeface="Times New Roman"/>
                          <a:cs typeface="Times New Roman"/>
                        </a:rPr>
                        <a:t>3</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tc rowSpan="2" hMerge="1">
                  <a:txBody>
                    <a:bodyPr/>
                    <a:lstStyle/>
                    <a:p>
                      <a:endParaRPr lang="ru-RU"/>
                    </a:p>
                  </a:txBody>
                  <a:tcPr/>
                </a:tc>
                <a:tc gridSpan="7">
                  <a:txBody>
                    <a:bodyPr/>
                    <a:lstStyle/>
                    <a:p>
                      <a:pPr algn="ctr">
                        <a:lnSpc>
                          <a:spcPct val="115000"/>
                        </a:lnSpc>
                        <a:spcAft>
                          <a:spcPts val="0"/>
                        </a:spcAft>
                      </a:pPr>
                      <a:r>
                        <a:rPr lang="en-US" sz="800" dirty="0">
                          <a:effectLst/>
                          <a:latin typeface="Times New Roman"/>
                          <a:ea typeface="Times New Roman"/>
                          <a:cs typeface="Times New Roman"/>
                        </a:rPr>
                        <a:t>Timber resources</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lgn="ctr">
                        <a:lnSpc>
                          <a:spcPct val="115000"/>
                        </a:lnSpc>
                        <a:spcAft>
                          <a:spcPts val="0"/>
                        </a:spcAft>
                      </a:pPr>
                      <a:r>
                        <a:rPr lang="en-US" sz="800" dirty="0">
                          <a:effectLst/>
                          <a:latin typeface="Times New Roman"/>
                          <a:ea typeface="Times New Roman"/>
                          <a:cs typeface="Times New Roman"/>
                        </a:rPr>
                        <a:t>Mineral </a:t>
                      </a:r>
                      <a:endParaRPr lang="ru-RU" sz="800" dirty="0">
                        <a:effectLst/>
                        <a:latin typeface="Calibri"/>
                        <a:ea typeface="Times New Roman"/>
                        <a:cs typeface="Times New Roman"/>
                      </a:endParaRPr>
                    </a:p>
                    <a:p>
                      <a:pPr algn="ctr">
                        <a:lnSpc>
                          <a:spcPct val="115000"/>
                        </a:lnSpc>
                        <a:spcAft>
                          <a:spcPts val="0"/>
                        </a:spcAft>
                      </a:pPr>
                      <a:r>
                        <a:rPr lang="en-US" sz="800" dirty="0">
                          <a:effectLst/>
                          <a:latin typeface="Times New Roman"/>
                          <a:ea typeface="Times New Roman"/>
                          <a:cs typeface="Times New Roman"/>
                        </a:rPr>
                        <a:t>resources, thous. m</a:t>
                      </a:r>
                      <a:r>
                        <a:rPr lang="en-US" sz="800" baseline="30000" dirty="0">
                          <a:effectLst/>
                          <a:latin typeface="Times New Roman"/>
                          <a:ea typeface="Times New Roman"/>
                          <a:cs typeface="Times New Roman"/>
                        </a:rPr>
                        <a:t>3</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tc rowSpan="2" gridSpan="4">
                  <a:txBody>
                    <a:bodyPr/>
                    <a:lstStyle/>
                    <a:p>
                      <a:pPr algn="ctr">
                        <a:lnSpc>
                          <a:spcPct val="115000"/>
                        </a:lnSpc>
                        <a:spcAft>
                          <a:spcPts val="0"/>
                        </a:spcAft>
                      </a:pPr>
                      <a:r>
                        <a:rPr lang="en-US" sz="800">
                          <a:effectLst/>
                          <a:latin typeface="Times New Roman"/>
                          <a:ea typeface="Times New Roman"/>
                          <a:cs typeface="Times New Roman"/>
                        </a:rPr>
                        <a:t>Game resources, individuals</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2">
                  <a:txBody>
                    <a:bodyPr/>
                    <a:lstStyle/>
                    <a:p>
                      <a:pPr algn="ctr">
                        <a:lnSpc>
                          <a:spcPct val="115000"/>
                        </a:lnSpc>
                        <a:spcAft>
                          <a:spcPts val="0"/>
                        </a:spcAft>
                      </a:pPr>
                      <a:r>
                        <a:rPr lang="en-US" sz="800">
                          <a:effectLst/>
                          <a:latin typeface="Times New Roman"/>
                          <a:ea typeface="Times New Roman"/>
                          <a:cs typeface="Times New Roman"/>
                        </a:rPr>
                        <a:t>Land</a:t>
                      </a:r>
                      <a:r>
                        <a:rPr lang="en-US" sz="800" b="1">
                          <a:effectLst/>
                          <a:latin typeface="Times New Roman"/>
                          <a:ea typeface="Times New Roman"/>
                          <a:cs typeface="Times New Roman"/>
                        </a:rPr>
                        <a:t> </a:t>
                      </a:r>
                      <a:r>
                        <a:rPr lang="en-US" sz="800">
                          <a:effectLst/>
                          <a:latin typeface="Times New Roman"/>
                          <a:ea typeface="Times New Roman"/>
                          <a:cs typeface="Times New Roman"/>
                        </a:rPr>
                        <a:t>resources,</a:t>
                      </a:r>
                      <a:endParaRPr lang="ru-RU" sz="800">
                        <a:effectLst/>
                        <a:latin typeface="Calibri"/>
                        <a:ea typeface="Times New Roman"/>
                        <a:cs typeface="Times New Roman"/>
                      </a:endParaRPr>
                    </a:p>
                    <a:p>
                      <a:pPr algn="ctr">
                        <a:lnSpc>
                          <a:spcPct val="115000"/>
                        </a:lnSpc>
                        <a:spcAft>
                          <a:spcPts val="0"/>
                        </a:spcAft>
                      </a:pPr>
                      <a:r>
                        <a:rPr lang="en-US" sz="800">
                          <a:effectLst/>
                          <a:latin typeface="Times New Roman"/>
                          <a:ea typeface="Times New Roman"/>
                          <a:cs typeface="Times New Roman"/>
                        </a:rPr>
                        <a:t>thous. h</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extLst>
                  <a:ext uri="{0D108BD9-81ED-4DB2-BD59-A6C34878D82A}">
                    <a16:rowId xmlns:a16="http://schemas.microsoft.com/office/drawing/2014/main" val="10000"/>
                  </a:ext>
                </a:extLst>
              </a:tr>
              <a:tr h="299170">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en-US" sz="800" dirty="0">
                          <a:effectLst/>
                          <a:latin typeface="Times New Roman"/>
                          <a:ea typeface="Times New Roman"/>
                          <a:cs typeface="Times New Roman"/>
                        </a:rPr>
                        <a:t>Timber, thous. m</a:t>
                      </a:r>
                      <a:r>
                        <a:rPr lang="en-US" sz="800" baseline="30000" dirty="0">
                          <a:effectLst/>
                          <a:latin typeface="Times New Roman"/>
                          <a:ea typeface="Times New Roman"/>
                          <a:cs typeface="Times New Roman"/>
                        </a:rPr>
                        <a:t>3</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en-US" sz="800">
                          <a:effectLst/>
                          <a:latin typeface="Times New Roman"/>
                          <a:ea typeface="Times New Roman"/>
                          <a:cs typeface="Times New Roman"/>
                        </a:rPr>
                        <a:t>Non-timber, t</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1"/>
                  </a:ext>
                </a:extLst>
              </a:tr>
              <a:tr h="747925">
                <a:tc vMerge="1">
                  <a:txBody>
                    <a:bodyPr/>
                    <a:lstStyle/>
                    <a:p>
                      <a:endParaRPr lang="ru-RU"/>
                    </a:p>
                  </a:txBody>
                  <a:tcPr/>
                </a:tc>
                <a:tc>
                  <a:txBody>
                    <a:bodyPr/>
                    <a:lstStyle/>
                    <a:p>
                      <a:pPr algn="ctr">
                        <a:lnSpc>
                          <a:spcPct val="115000"/>
                        </a:lnSpc>
                        <a:spcAft>
                          <a:spcPts val="0"/>
                        </a:spcAft>
                      </a:pPr>
                      <a:r>
                        <a:rPr lang="en-US" sz="800">
                          <a:effectLst/>
                          <a:latin typeface="Times New Roman"/>
                          <a:ea typeface="Times New Roman"/>
                          <a:cs typeface="Times New Roman"/>
                        </a:rPr>
                        <a:t>Surface water</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Ground water (water supply utilities)</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Ground water (wells)</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Total</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Coni</a:t>
                      </a:r>
                      <a:r>
                        <a:rPr lang="ru-RU" sz="800" dirty="0">
                          <a:effectLst/>
                          <a:latin typeface="Times New Roman"/>
                          <a:ea typeface="Times New Roman"/>
                          <a:cs typeface="Times New Roman"/>
                        </a:rPr>
                        <a:t>-</a:t>
                      </a:r>
                      <a:r>
                        <a:rPr lang="en-US" sz="800" dirty="0">
                          <a:effectLst/>
                          <a:latin typeface="Times New Roman"/>
                          <a:ea typeface="Times New Roman"/>
                          <a:cs typeface="Times New Roman"/>
                        </a:rPr>
                        <a:t>fers </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Broad-leaved trees</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Total</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Mushrooms</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Berries</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Medici</a:t>
                      </a:r>
                      <a:r>
                        <a:rPr lang="ru-RU" sz="800" dirty="0">
                          <a:effectLst/>
                          <a:latin typeface="Times New Roman"/>
                          <a:ea typeface="Times New Roman"/>
                          <a:cs typeface="Times New Roman"/>
                        </a:rPr>
                        <a:t>-</a:t>
                      </a:r>
                      <a:r>
                        <a:rPr lang="en-US" sz="800" dirty="0">
                          <a:effectLst/>
                          <a:latin typeface="Times New Roman"/>
                          <a:ea typeface="Times New Roman"/>
                          <a:cs typeface="Times New Roman"/>
                        </a:rPr>
                        <a:t>nal plants</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Total</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Inclu</a:t>
                      </a:r>
                      <a:r>
                        <a:rPr lang="ru-RU" sz="800" dirty="0">
                          <a:effectLst/>
                          <a:latin typeface="Times New Roman"/>
                          <a:ea typeface="Times New Roman"/>
                          <a:cs typeface="Times New Roman"/>
                        </a:rPr>
                        <a:t>-</a:t>
                      </a:r>
                      <a:r>
                        <a:rPr lang="en-US" sz="800" dirty="0">
                          <a:effectLst/>
                          <a:latin typeface="Times New Roman"/>
                          <a:ea typeface="Times New Roman"/>
                          <a:cs typeface="Times New Roman"/>
                        </a:rPr>
                        <a:t> ding sand and gravel </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Total</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Bear</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Moose (elk)</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Boar</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Farm land</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Settle-ments</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3480">
                <a:tc>
                  <a:txBody>
                    <a:bodyPr/>
                    <a:lstStyle/>
                    <a:p>
                      <a:pPr algn="ctr">
                        <a:lnSpc>
                          <a:spcPct val="115000"/>
                        </a:lnSpc>
                        <a:spcAft>
                          <a:spcPts val="0"/>
                        </a:spcAft>
                      </a:pPr>
                      <a:r>
                        <a:rPr lang="en-US" sz="800" dirty="0">
                          <a:effectLst/>
                          <a:latin typeface="Times New Roman"/>
                          <a:ea typeface="Times New Roman"/>
                          <a:cs typeface="Times New Roman"/>
                        </a:rPr>
                        <a:t>Opening stock </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5,681.5</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1,620</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184.9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30.5</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154.4</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2,952.8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2,318</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191.8</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443</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6,779.7</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2,372.8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1,450</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70</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1,330</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50</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131.06</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5.855</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9585">
                <a:tc>
                  <a:txBody>
                    <a:bodyPr/>
                    <a:lstStyle/>
                    <a:p>
                      <a:pPr algn="ctr">
                        <a:lnSpc>
                          <a:spcPct val="115000"/>
                        </a:lnSpc>
                        <a:spcAft>
                          <a:spcPts val="0"/>
                        </a:spcAft>
                      </a:pPr>
                      <a:r>
                        <a:rPr lang="en-US" sz="800">
                          <a:effectLst/>
                          <a:latin typeface="Times New Roman"/>
                          <a:ea typeface="Times New Roman"/>
                          <a:cs typeface="Times New Roman"/>
                        </a:rPr>
                        <a:t>Economic use</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9585">
                <a:tc>
                  <a:txBody>
                    <a:bodyPr/>
                    <a:lstStyle/>
                    <a:p>
                      <a:pPr algn="ctr">
                        <a:lnSpc>
                          <a:spcPct val="115000"/>
                        </a:lnSpc>
                        <a:spcAft>
                          <a:spcPts val="0"/>
                        </a:spcAft>
                      </a:pPr>
                      <a:r>
                        <a:rPr lang="en-US" sz="800">
                          <a:effectLst/>
                          <a:latin typeface="Times New Roman"/>
                          <a:ea typeface="Times New Roman"/>
                          <a:cs typeface="Times New Roman"/>
                        </a:rPr>
                        <a:t>- sustainable use</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-28.9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-518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-201.6</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-116.7</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-16.4</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-87.8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-609.1</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-341.9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-191.8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-75.4</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-109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-11</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- 82</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-16</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49585">
                <a:tc>
                  <a:txBody>
                    <a:bodyPr/>
                    <a:lstStyle/>
                    <a:p>
                      <a:pPr algn="ctr">
                        <a:lnSpc>
                          <a:spcPct val="115000"/>
                        </a:lnSpc>
                        <a:spcAft>
                          <a:spcPts val="0"/>
                        </a:spcAft>
                      </a:pPr>
                      <a:r>
                        <a:rPr lang="en-US" sz="800">
                          <a:effectLst/>
                          <a:latin typeface="Times New Roman"/>
                          <a:ea typeface="Times New Roman"/>
                          <a:cs typeface="Times New Roman"/>
                        </a:rPr>
                        <a:t>-depletion </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-5</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-50</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-49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9317">
                <a:tc>
                  <a:txBody>
                    <a:bodyPr/>
                    <a:lstStyle/>
                    <a:p>
                      <a:pPr algn="ctr">
                        <a:lnSpc>
                          <a:spcPct val="115000"/>
                        </a:lnSpc>
                        <a:spcAft>
                          <a:spcPts val="0"/>
                        </a:spcAft>
                      </a:pPr>
                      <a:r>
                        <a:rPr lang="en-US" sz="800" dirty="0">
                          <a:effectLst/>
                          <a:latin typeface="Times New Roman"/>
                          <a:ea typeface="Times New Roman"/>
                          <a:cs typeface="Times New Roman"/>
                        </a:rPr>
                        <a:t>Other accumulation</a:t>
                      </a:r>
                      <a:endParaRPr lang="ru-RU" sz="800" dirty="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28.9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518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201.6</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171.4</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30.2</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128.7</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609.1</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141.9</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191.8</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75.4</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109</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11</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82</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16</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3.48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0.007</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49585">
                <a:tc>
                  <a:txBody>
                    <a:bodyPr/>
                    <a:lstStyle/>
                    <a:p>
                      <a:pPr algn="ctr">
                        <a:lnSpc>
                          <a:spcPct val="115000"/>
                        </a:lnSpc>
                        <a:spcAft>
                          <a:spcPts val="0"/>
                        </a:spcAft>
                      </a:pPr>
                      <a:r>
                        <a:rPr lang="en-US" sz="800">
                          <a:effectLst/>
                          <a:latin typeface="Times New Roman"/>
                          <a:ea typeface="Times New Roman"/>
                          <a:cs typeface="Times New Roman"/>
                        </a:rPr>
                        <a:t>Other changes</a:t>
                      </a:r>
                      <a:endParaRPr lang="ru-RU" sz="800">
                        <a:effectLst/>
                        <a:latin typeface="Calibri"/>
                        <a:ea typeface="Times New Roman"/>
                        <a:cs typeface="Times New Roman"/>
                      </a:endParaRPr>
                    </a:p>
                  </a:txBody>
                  <a:tcPr marL="21707" marR="2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dirty="0">
                          <a:effectLst/>
                          <a:latin typeface="Times New Roman"/>
                          <a:ea typeface="Times New Roman"/>
                          <a:cs typeface="Times New Roman"/>
                        </a:rPr>
                        <a:t> </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-359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0</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-409</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50</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42944">
                <a:tc>
                  <a:txBody>
                    <a:bodyPr/>
                    <a:lstStyle/>
                    <a:p>
                      <a:pPr algn="ctr">
                        <a:lnSpc>
                          <a:spcPct val="115000"/>
                        </a:lnSpc>
                        <a:spcAft>
                          <a:spcPts val="0"/>
                        </a:spcAft>
                      </a:pPr>
                      <a:r>
                        <a:rPr lang="en-US" sz="800">
                          <a:effectLst/>
                          <a:latin typeface="Times New Roman"/>
                          <a:ea typeface="Times New Roman"/>
                          <a:cs typeface="Times New Roman"/>
                        </a:rPr>
                        <a:t>Closing stock (December 31, 2004)</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5,681.5</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1,615</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800">
                          <a:effectLst/>
                          <a:latin typeface="Times New Roman"/>
                          <a:ea typeface="Times New Roman"/>
                          <a:cs typeface="Times New Roman"/>
                        </a:rPr>
                        <a:t> </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239.6</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44.3</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195.3</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2,952.8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2,318</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191.8</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443</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a:effectLst/>
                          <a:latin typeface="Times New Roman"/>
                          <a:ea typeface="Times New Roman"/>
                          <a:cs typeface="Times New Roman"/>
                        </a:rPr>
                        <a:t>6,729.7</a:t>
                      </a:r>
                      <a:endParaRPr lang="ru-RU" sz="80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2,323.8</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1,090</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70</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920</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100</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134.54</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800" dirty="0">
                          <a:effectLst/>
                          <a:latin typeface="Times New Roman"/>
                          <a:ea typeface="Times New Roman"/>
                          <a:cs typeface="Times New Roman"/>
                        </a:rPr>
                        <a:t>5,862</a:t>
                      </a:r>
                      <a:endParaRPr lang="ru-RU" sz="800" dirty="0">
                        <a:effectLst/>
                        <a:latin typeface="Calibri"/>
                        <a:ea typeface="Times New Roman"/>
                        <a:cs typeface="Times New Roman"/>
                      </a:endParaRPr>
                    </a:p>
                  </a:txBody>
                  <a:tcPr marL="21707" marR="21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6" name="Прямоугольник 5"/>
          <p:cNvSpPr/>
          <p:nvPr/>
        </p:nvSpPr>
        <p:spPr>
          <a:xfrm>
            <a:off x="899592" y="3609470"/>
            <a:ext cx="8073146" cy="241980"/>
          </a:xfrm>
          <a:prstGeom prst="rect">
            <a:avLst/>
          </a:prstGeom>
          <a:solidFill>
            <a:schemeClr val="bg1"/>
          </a:solidFill>
        </p:spPr>
        <p:txBody>
          <a:bodyPr wrap="square" tIns="36000" bIns="36000">
            <a:spAutoFit/>
          </a:bodyPr>
          <a:lstStyle/>
          <a:p>
            <a:r>
              <a:rPr lang="en-US" sz="1100" dirty="0"/>
              <a:t>“Grey” matrix for physical accounting of natural resources, 1999</a:t>
            </a:r>
            <a:endParaRPr lang="ru-RU" sz="1100" dirty="0"/>
          </a:p>
        </p:txBody>
      </p:sp>
      <p:sp>
        <p:nvSpPr>
          <p:cNvPr id="8" name="Прямоугольник 7"/>
          <p:cNvSpPr/>
          <p:nvPr/>
        </p:nvSpPr>
        <p:spPr>
          <a:xfrm>
            <a:off x="395536" y="1844824"/>
            <a:ext cx="4286525" cy="261610"/>
          </a:xfrm>
          <a:prstGeom prst="rect">
            <a:avLst/>
          </a:prstGeom>
          <a:solidFill>
            <a:schemeClr val="bg1"/>
          </a:solidFill>
        </p:spPr>
        <p:txBody>
          <a:bodyPr wrap="square">
            <a:spAutoFit/>
          </a:bodyPr>
          <a:lstStyle/>
          <a:p>
            <a:r>
              <a:rPr lang="en-US" sz="1100" dirty="0"/>
              <a:t>“White” matrix for physical accounting of natural resources, 1999</a:t>
            </a:r>
            <a:endParaRPr lang="ru-RU" sz="1100" dirty="0"/>
          </a:p>
        </p:txBody>
      </p:sp>
    </p:spTree>
    <p:extLst>
      <p:ext uri="{BB962C8B-B14F-4D97-AF65-F5344CB8AC3E}">
        <p14:creationId xmlns:p14="http://schemas.microsoft.com/office/powerpoint/2010/main" val="350164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573" y="704088"/>
            <a:ext cx="8229600" cy="708688"/>
          </a:xfrm>
        </p:spPr>
        <p:txBody>
          <a:bodyPr>
            <a:noAutofit/>
          </a:bodyPr>
          <a:lstStyle/>
          <a:p>
            <a:pPr algn="ctr"/>
            <a:r>
              <a:rPr lang="en-US" sz="2800" b="1" dirty="0">
                <a:cs typeface="Arial" panose="020B0604020202020204" pitchFamily="34" charset="0"/>
              </a:rPr>
              <a:t>Conclusion </a:t>
            </a:r>
            <a:r>
              <a:rPr lang="ru-RU" sz="2800" b="1" dirty="0">
                <a:cs typeface="Arial" panose="020B0604020202020204" pitchFamily="34" charset="0"/>
              </a:rPr>
              <a:t>5 – </a:t>
            </a:r>
            <a:r>
              <a:rPr lang="en-US" sz="2800" b="1" dirty="0">
                <a:cs typeface="Arial" panose="020B0604020202020204" pitchFamily="34" charset="0"/>
              </a:rPr>
              <a:t>Implementation of SEEA methodology for purposes of territory management</a:t>
            </a:r>
            <a:endParaRPr lang="ru-RU" sz="2800" b="1" dirty="0">
              <a:cs typeface="Arial" panose="020B0604020202020204" pitchFamily="34" charset="0"/>
            </a:endParaRPr>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13</a:t>
            </a:fld>
            <a:endParaRPr lang="ru-RU">
              <a:solidFill>
                <a:srgbClr val="04617B">
                  <a:shade val="90000"/>
                </a:srgbClr>
              </a:solidFill>
            </a:endParaRPr>
          </a:p>
        </p:txBody>
      </p:sp>
      <p:sp>
        <p:nvSpPr>
          <p:cNvPr id="5" name="Прямоугольник 4"/>
          <p:cNvSpPr/>
          <p:nvPr/>
        </p:nvSpPr>
        <p:spPr>
          <a:xfrm>
            <a:off x="4499992" y="1506371"/>
            <a:ext cx="3960440" cy="1077218"/>
          </a:xfrm>
          <a:prstGeom prst="rect">
            <a:avLst/>
          </a:prstGeom>
        </p:spPr>
        <p:txBody>
          <a:bodyPr wrap="square">
            <a:spAutoFit/>
          </a:bodyPr>
          <a:lstStyle/>
          <a:p>
            <a:r>
              <a:rPr lang="en-US" sz="1600" dirty="0"/>
              <a:t>Investment planning based on integrated environmental and economic accounting in Pervomaisky district of Yaroslavl Region (Central Russia) </a:t>
            </a:r>
            <a:endParaRPr lang="ru-RU" sz="1600" dirty="0"/>
          </a:p>
        </p:txBody>
      </p:sp>
      <p:sp>
        <p:nvSpPr>
          <p:cNvPr id="7" name="Прямоугольник 6"/>
          <p:cNvSpPr/>
          <p:nvPr/>
        </p:nvSpPr>
        <p:spPr>
          <a:xfrm>
            <a:off x="4942284" y="6207695"/>
            <a:ext cx="3374132" cy="507831"/>
          </a:xfrm>
          <a:prstGeom prst="rect">
            <a:avLst/>
          </a:prstGeom>
        </p:spPr>
        <p:txBody>
          <a:bodyPr wrap="square">
            <a:spAutoFit/>
          </a:bodyPr>
          <a:lstStyle/>
          <a:p>
            <a:r>
              <a:rPr lang="en-GB" sz="900" dirty="0"/>
              <a:t>Source: Fomenko, G. &amp; Fomenko, M. (2016) Economic Transition and Environmental Conservation: Sociocultural Aspects. Yaroslavl: Cadaster Institute.</a:t>
            </a:r>
          </a:p>
        </p:txBody>
      </p:sp>
      <p:sp>
        <p:nvSpPr>
          <p:cNvPr id="3" name="TextBox 2"/>
          <p:cNvSpPr txBox="1"/>
          <p:nvPr/>
        </p:nvSpPr>
        <p:spPr>
          <a:xfrm>
            <a:off x="4932040" y="5424359"/>
            <a:ext cx="3672408" cy="461665"/>
          </a:xfrm>
          <a:prstGeom prst="rect">
            <a:avLst/>
          </a:prstGeom>
          <a:noFill/>
        </p:spPr>
        <p:txBody>
          <a:bodyPr wrap="square" rtlCol="0">
            <a:spAutoFit/>
          </a:bodyPr>
          <a:lstStyle/>
          <a:p>
            <a:r>
              <a:rPr lang="en-US" sz="1200" dirty="0"/>
              <a:t>*Golden medal of IV Moscow International Salon of Innovations and Investments</a:t>
            </a:r>
            <a:endParaRPr lang="ru-RU" sz="1200" dirty="0"/>
          </a:p>
        </p:txBody>
      </p:sp>
      <p:pic>
        <p:nvPicPr>
          <p:cNvPr id="9" name="Picture 2" descr="Y:\server_doc\__Материалы по проектам (рабочие)\2018\Женева\Рисунки\Безымянный-1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857" y="1523603"/>
            <a:ext cx="3456071" cy="514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3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296144"/>
          </a:xfrm>
        </p:spPr>
        <p:txBody>
          <a:bodyPr>
            <a:noAutofit/>
          </a:bodyPr>
          <a:lstStyle/>
          <a:p>
            <a:pPr algn="ctr"/>
            <a:r>
              <a:rPr lang="en-US" sz="2800" b="1" dirty="0">
                <a:cs typeface="Arial" panose="020B0604020202020204" pitchFamily="34" charset="0"/>
              </a:rPr>
              <a:t>Conclusion </a:t>
            </a:r>
            <a:r>
              <a:rPr lang="ru-RU" sz="2800" b="1" dirty="0">
                <a:cs typeface="Arial" panose="020B0604020202020204" pitchFamily="34" charset="0"/>
              </a:rPr>
              <a:t>5 – </a:t>
            </a:r>
            <a:r>
              <a:rPr lang="en-US" sz="2800" b="1" dirty="0">
                <a:cs typeface="Arial" panose="020B0604020202020204" pitchFamily="34" charset="0"/>
              </a:rPr>
              <a:t>Implementation of SEEA methodology for purposes of territory management</a:t>
            </a:r>
            <a:endParaRPr lang="ru-RU" sz="2800" b="1" dirty="0">
              <a:cs typeface="Arial" panose="020B0604020202020204" pitchFamily="34" charset="0"/>
            </a:endParaRPr>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14</a:t>
            </a:fld>
            <a:endParaRPr lang="ru-RU">
              <a:solidFill>
                <a:srgbClr val="04617B">
                  <a:shade val="90000"/>
                </a:srgbClr>
              </a:solidFill>
            </a:endParaRPr>
          </a:p>
        </p:txBody>
      </p:sp>
      <p:sp>
        <p:nvSpPr>
          <p:cNvPr id="6" name="Прямоугольник 5"/>
          <p:cNvSpPr/>
          <p:nvPr/>
        </p:nvSpPr>
        <p:spPr>
          <a:xfrm>
            <a:off x="539552" y="6237312"/>
            <a:ext cx="7786290" cy="338554"/>
          </a:xfrm>
          <a:prstGeom prst="rect">
            <a:avLst/>
          </a:prstGeom>
        </p:spPr>
        <p:txBody>
          <a:bodyPr wrap="square">
            <a:spAutoFit/>
          </a:bodyPr>
          <a:lstStyle/>
          <a:p>
            <a:r>
              <a:rPr lang="en-GB" sz="800" dirty="0"/>
              <a:t>Source: Fomenko, G., Fomenko, M., Loshadkin K., Mikhailova A., &amp; Arabova E. (2017) Environmental-Economic Accounting  in Resource Use: Theory and Practice. Yaroslavl: Cadaster Institute. </a:t>
            </a:r>
          </a:p>
        </p:txBody>
      </p:sp>
      <p:sp>
        <p:nvSpPr>
          <p:cNvPr id="3" name="Прямоугольник 2"/>
          <p:cNvSpPr/>
          <p:nvPr/>
        </p:nvSpPr>
        <p:spPr>
          <a:xfrm>
            <a:off x="611284" y="1884094"/>
            <a:ext cx="8244408" cy="338554"/>
          </a:xfrm>
          <a:prstGeom prst="rect">
            <a:avLst/>
          </a:prstGeom>
        </p:spPr>
        <p:txBody>
          <a:bodyPr wrap="square">
            <a:spAutoFit/>
          </a:bodyPr>
          <a:lstStyle/>
          <a:p>
            <a:pPr algn="ctr"/>
            <a:r>
              <a:rPr lang="en-US" sz="1600" dirty="0"/>
              <a:t>Eco-system service structure in the Ob-Tom interfluve area (West Siberia) </a:t>
            </a:r>
            <a:endParaRPr lang="ru-RU" sz="1600" dirty="0"/>
          </a:p>
        </p:txBody>
      </p:sp>
      <p:pic>
        <p:nvPicPr>
          <p:cNvPr id="8" name="Picture 3" descr="Y:\server_doc\__Материалы по проектам (рабочие)\2018\Женева\Рисунки\Безымянный-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2708920"/>
            <a:ext cx="2685860" cy="226841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Y:\server_doc\__Материалы по проектам (рабочие)\2018\Женева\Рисунки\Безымянный-6e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0214" y="2564904"/>
            <a:ext cx="5048250" cy="289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85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441" y="557808"/>
            <a:ext cx="8305800" cy="854968"/>
          </a:xfrm>
        </p:spPr>
        <p:txBody>
          <a:bodyPr>
            <a:noAutofit/>
          </a:bodyPr>
          <a:lstStyle/>
          <a:p>
            <a:pPr algn="ctr"/>
            <a:r>
              <a:rPr lang="en-US" sz="2800" b="1" dirty="0">
                <a:cs typeface="Arial" panose="020B0604020202020204" pitchFamily="34" charset="0"/>
              </a:rPr>
              <a:t>Conclusion 5 – Implementation of SEEA methodology for purposes of territory management</a:t>
            </a:r>
            <a:endParaRPr lang="ru-RU" sz="2800" b="1" dirty="0">
              <a:cs typeface="Arial" panose="020B0604020202020204" pitchFamily="34" charset="0"/>
            </a:endParaRPr>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15</a:t>
            </a:fld>
            <a:endParaRPr lang="ru-RU">
              <a:solidFill>
                <a:srgbClr val="04617B">
                  <a:shade val="90000"/>
                </a:srgbClr>
              </a:solidFill>
            </a:endParaRPr>
          </a:p>
        </p:txBody>
      </p:sp>
      <p:sp>
        <p:nvSpPr>
          <p:cNvPr id="6" name="Прямоугольник 5"/>
          <p:cNvSpPr/>
          <p:nvPr/>
        </p:nvSpPr>
        <p:spPr>
          <a:xfrm>
            <a:off x="395536" y="6525924"/>
            <a:ext cx="7992888" cy="215444"/>
          </a:xfrm>
          <a:prstGeom prst="rect">
            <a:avLst/>
          </a:prstGeom>
        </p:spPr>
        <p:txBody>
          <a:bodyPr wrap="square">
            <a:spAutoFit/>
          </a:bodyPr>
          <a:lstStyle/>
          <a:p>
            <a:r>
              <a:rPr lang="en-GB" sz="800" dirty="0"/>
              <a:t>Source: Fomenko, G., Fomenko, M. &amp; Mikhailova, A. (2006). Arkhyz: On the Path to Sustainable Development. Yaroslavl, Cadaster Institute. </a:t>
            </a:r>
            <a:endParaRPr lang="ru-RU" sz="800" dirty="0"/>
          </a:p>
        </p:txBody>
      </p:sp>
      <p:sp>
        <p:nvSpPr>
          <p:cNvPr id="5" name="Прямоугольник 4"/>
          <p:cNvSpPr/>
          <p:nvPr/>
        </p:nvSpPr>
        <p:spPr>
          <a:xfrm>
            <a:off x="2745502" y="2299852"/>
            <a:ext cx="2598571" cy="430887"/>
          </a:xfrm>
          <a:prstGeom prst="rect">
            <a:avLst/>
          </a:prstGeom>
        </p:spPr>
        <p:txBody>
          <a:bodyPr wrap="square">
            <a:spAutoFit/>
          </a:bodyPr>
          <a:lstStyle/>
          <a:p>
            <a:pPr algn="ctr"/>
            <a:r>
              <a:rPr lang="en-US" sz="1100" dirty="0"/>
              <a:t>Distribution of income among main consumers</a:t>
            </a:r>
            <a:endParaRPr lang="ru-RU" sz="1100" dirty="0"/>
          </a:p>
        </p:txBody>
      </p:sp>
      <p:sp>
        <p:nvSpPr>
          <p:cNvPr id="8" name="Прямоугольник 7"/>
          <p:cNvSpPr/>
          <p:nvPr/>
        </p:nvSpPr>
        <p:spPr>
          <a:xfrm>
            <a:off x="589612" y="1484784"/>
            <a:ext cx="8014836" cy="830997"/>
          </a:xfrm>
          <a:prstGeom prst="rect">
            <a:avLst/>
          </a:prstGeom>
        </p:spPr>
        <p:txBody>
          <a:bodyPr wrap="square">
            <a:spAutoFit/>
          </a:bodyPr>
          <a:lstStyle/>
          <a:p>
            <a:pPr algn="ctr"/>
            <a:r>
              <a:rPr lang="en-US" sz="1600" dirty="0"/>
              <a:t>Economic value of natural resources and ecosystem services for substantiation of ecological restrictions when establishing PAs in rural municipality Arkhyz (</a:t>
            </a:r>
            <a:r>
              <a:rPr lang="en-US" sz="1600" dirty="0" err="1"/>
              <a:t>Karachaevo-Cherkessia</a:t>
            </a:r>
            <a:r>
              <a:rPr lang="en-US" sz="1600" dirty="0"/>
              <a:t>, Caucasus) </a:t>
            </a:r>
            <a:endParaRPr lang="ru-RU" sz="1600" dirty="0"/>
          </a:p>
        </p:txBody>
      </p:sp>
      <p:sp>
        <p:nvSpPr>
          <p:cNvPr id="9" name="Прямоугольник 8"/>
          <p:cNvSpPr/>
          <p:nvPr/>
        </p:nvSpPr>
        <p:spPr>
          <a:xfrm>
            <a:off x="5508104" y="2276872"/>
            <a:ext cx="3347864" cy="430887"/>
          </a:xfrm>
          <a:prstGeom prst="rect">
            <a:avLst/>
          </a:prstGeom>
        </p:spPr>
        <p:txBody>
          <a:bodyPr wrap="square">
            <a:spAutoFit/>
          </a:bodyPr>
          <a:lstStyle/>
          <a:p>
            <a:pPr algn="ctr"/>
            <a:r>
              <a:rPr lang="en-US" sz="1100" dirty="0"/>
              <a:t>The model of economic activity ("sustainable use of natural resources")</a:t>
            </a:r>
            <a:endParaRPr lang="ru-RU" sz="1100" dirty="0"/>
          </a:p>
        </p:txBody>
      </p:sp>
      <p:sp>
        <p:nvSpPr>
          <p:cNvPr id="7" name="TextBox 6"/>
          <p:cNvSpPr txBox="1"/>
          <p:nvPr/>
        </p:nvSpPr>
        <p:spPr>
          <a:xfrm>
            <a:off x="528662" y="4000197"/>
            <a:ext cx="642873"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thous.rub./year</a:t>
            </a:r>
            <a:endParaRPr lang="ru-RU" sz="750" dirty="0">
              <a:latin typeface="Times New Roman" panose="02020603050405020304" pitchFamily="18" charset="0"/>
              <a:cs typeface="Times New Roman" panose="02020603050405020304" pitchFamily="18" charset="0"/>
            </a:endParaRPr>
          </a:p>
        </p:txBody>
      </p:sp>
      <p:grpSp>
        <p:nvGrpSpPr>
          <p:cNvPr id="21" name="Группа 20"/>
          <p:cNvGrpSpPr/>
          <p:nvPr/>
        </p:nvGrpSpPr>
        <p:grpSpPr>
          <a:xfrm>
            <a:off x="147740" y="2776061"/>
            <a:ext cx="2552052" cy="1602214"/>
            <a:chOff x="179512" y="3356992"/>
            <a:chExt cx="2552052" cy="1602214"/>
          </a:xfrm>
        </p:grpSpPr>
        <p:grpSp>
          <p:nvGrpSpPr>
            <p:cNvPr id="19" name="Группа 18"/>
            <p:cNvGrpSpPr/>
            <p:nvPr/>
          </p:nvGrpSpPr>
          <p:grpSpPr>
            <a:xfrm>
              <a:off x="179512" y="3356992"/>
              <a:ext cx="2510367" cy="1602214"/>
              <a:chOff x="179512" y="3356992"/>
              <a:chExt cx="2510367" cy="1602214"/>
            </a:xfrm>
          </p:grpSpPr>
          <p:grpSp>
            <p:nvGrpSpPr>
              <p:cNvPr id="18" name="Группа 17"/>
              <p:cNvGrpSpPr/>
              <p:nvPr/>
            </p:nvGrpSpPr>
            <p:grpSpPr>
              <a:xfrm>
                <a:off x="179512" y="3356992"/>
                <a:ext cx="2510367" cy="1602214"/>
                <a:chOff x="179512" y="3356992"/>
                <a:chExt cx="2510367" cy="1602214"/>
              </a:xfrm>
            </p:grpSpPr>
            <p:grpSp>
              <p:nvGrpSpPr>
                <p:cNvPr id="10" name="Группа 9"/>
                <p:cNvGrpSpPr/>
                <p:nvPr/>
              </p:nvGrpSpPr>
              <p:grpSpPr>
                <a:xfrm>
                  <a:off x="179512" y="3356992"/>
                  <a:ext cx="2510367" cy="1602214"/>
                  <a:chOff x="179512" y="3356992"/>
                  <a:chExt cx="2510367" cy="1602214"/>
                </a:xfrm>
              </p:grpSpPr>
              <p:pic>
                <p:nvPicPr>
                  <p:cNvPr id="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971" t="48736" r="49608" b="15602"/>
                  <a:stretch/>
                </p:blipFill>
                <p:spPr bwMode="auto">
                  <a:xfrm>
                    <a:off x="179512" y="3356992"/>
                    <a:ext cx="2410887" cy="160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115616" y="3436586"/>
                    <a:ext cx="736461"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thous.rub./year</a:t>
                    </a:r>
                    <a:endParaRPr lang="ru-RU" sz="75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92351" y="3648379"/>
                    <a:ext cx="779184"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thous.rub./year</a:t>
                    </a:r>
                    <a:endParaRPr lang="ru-RU" sz="75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35425" y="4434893"/>
                    <a:ext cx="681161"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thous.rub./year</a:t>
                    </a:r>
                    <a:endParaRPr lang="ru-RU" sz="75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232925" y="3831358"/>
                    <a:ext cx="456954"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thous.rub./</a:t>
                    </a:r>
                    <a:endParaRPr lang="ru-RU" sz="75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979712" y="3933056"/>
                    <a:ext cx="409682"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year</a:t>
                    </a:r>
                    <a:endParaRPr lang="ru-RU" sz="750" dirty="0">
                      <a:latin typeface="Times New Roman" panose="02020603050405020304" pitchFamily="18" charset="0"/>
                      <a:cs typeface="Times New Roman" panose="02020603050405020304" pitchFamily="18" charset="0"/>
                    </a:endParaRPr>
                  </a:p>
                </p:txBody>
              </p:sp>
            </p:grpSp>
            <p:sp>
              <p:nvSpPr>
                <p:cNvPr id="20" name="TextBox 19"/>
                <p:cNvSpPr txBox="1"/>
                <p:nvPr/>
              </p:nvSpPr>
              <p:spPr>
                <a:xfrm>
                  <a:off x="309542" y="4725144"/>
                  <a:ext cx="953792"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mineral water resources</a:t>
                  </a:r>
                  <a:endParaRPr lang="ru-RU" sz="750" dirty="0">
                    <a:latin typeface="Times New Roman" panose="02020603050405020304" pitchFamily="18" charset="0"/>
                    <a:cs typeface="Times New Roman" panose="02020603050405020304" pitchFamily="18" charset="0"/>
                  </a:endParaRPr>
                </a:p>
              </p:txBody>
            </p:sp>
          </p:grpSp>
          <p:sp>
            <p:nvSpPr>
              <p:cNvPr id="22" name="TextBox 21"/>
              <p:cNvSpPr txBox="1"/>
              <p:nvPr/>
            </p:nvSpPr>
            <p:spPr>
              <a:xfrm>
                <a:off x="301591" y="4825752"/>
                <a:ext cx="923414"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recreational resources</a:t>
                </a:r>
                <a:endParaRPr lang="ru-RU" sz="750" dirty="0">
                  <a:latin typeface="Times New Roman" panose="02020603050405020304" pitchFamily="18" charset="0"/>
                  <a:cs typeface="Times New Roman" panose="02020603050405020304" pitchFamily="18" charset="0"/>
                </a:endParaRPr>
              </a:p>
            </p:txBody>
          </p:sp>
        </p:grpSp>
        <p:sp>
          <p:nvSpPr>
            <p:cNvPr id="24" name="TextBox 23"/>
            <p:cNvSpPr txBox="1"/>
            <p:nvPr/>
          </p:nvSpPr>
          <p:spPr>
            <a:xfrm>
              <a:off x="1794065" y="4728430"/>
              <a:ext cx="740065" cy="115416"/>
            </a:xfrm>
            <a:prstGeom prst="rect">
              <a:avLst/>
            </a:prstGeom>
            <a:solidFill>
              <a:schemeClr val="bg1"/>
            </a:solidFill>
          </p:spPr>
          <p:txBody>
            <a:bodyPr wrap="square" lIns="36000" tIns="0" rIns="0" bIns="0" rtlCol="0">
              <a:spAutoFit/>
            </a:bodyPr>
            <a:lstStyle/>
            <a:p>
              <a:r>
                <a:rPr lang="en-US" sz="750" dirty="0">
                  <a:latin typeface="Times New Roman" panose="02020603050405020304" pitchFamily="18" charset="0"/>
                  <a:cs typeface="Times New Roman" panose="02020603050405020304" pitchFamily="18" charset="0"/>
                </a:rPr>
                <a:t>forest resources</a:t>
              </a:r>
              <a:endParaRPr lang="ru-RU" sz="75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808150" y="4829160"/>
              <a:ext cx="923414" cy="115416"/>
            </a:xfrm>
            <a:prstGeom prst="rect">
              <a:avLst/>
            </a:prstGeom>
            <a:solidFill>
              <a:schemeClr val="bg1"/>
            </a:solidFill>
          </p:spPr>
          <p:txBody>
            <a:bodyPr wrap="square" lIns="0" tIns="0" rIns="0" bIns="0" rtlCol="0">
              <a:spAutoFit/>
            </a:bodyPr>
            <a:lstStyle/>
            <a:p>
              <a:pPr algn="ctr"/>
              <a:r>
                <a:rPr lang="en-US" sz="750" dirty="0">
                  <a:latin typeface="Times New Roman" panose="02020603050405020304" pitchFamily="18" charset="0"/>
                  <a:cs typeface="Times New Roman" panose="02020603050405020304" pitchFamily="18" charset="0"/>
                </a:rPr>
                <a:t>land and soil resources</a:t>
              </a:r>
              <a:endParaRPr lang="ru-RU" sz="750" dirty="0">
                <a:latin typeface="Times New Roman" panose="02020603050405020304" pitchFamily="18" charset="0"/>
                <a:cs typeface="Times New Roman" panose="02020603050405020304" pitchFamily="18" charset="0"/>
              </a:endParaRPr>
            </a:p>
          </p:txBody>
        </p:sp>
      </p:grpSp>
      <p:grpSp>
        <p:nvGrpSpPr>
          <p:cNvPr id="32" name="Группа 31"/>
          <p:cNvGrpSpPr/>
          <p:nvPr/>
        </p:nvGrpSpPr>
        <p:grpSpPr>
          <a:xfrm>
            <a:off x="2599865" y="2685940"/>
            <a:ext cx="2836231" cy="3623380"/>
            <a:chOff x="2581472" y="2330767"/>
            <a:chExt cx="2926632" cy="3738870"/>
          </a:xfrm>
        </p:grpSpPr>
        <p:grpSp>
          <p:nvGrpSpPr>
            <p:cNvPr id="26" name="Группа 25"/>
            <p:cNvGrpSpPr/>
            <p:nvPr/>
          </p:nvGrpSpPr>
          <p:grpSpPr>
            <a:xfrm>
              <a:off x="2581472" y="2330767"/>
              <a:ext cx="2926632" cy="3738870"/>
              <a:chOff x="2581472" y="2330767"/>
              <a:chExt cx="2926632" cy="3738870"/>
            </a:xfrm>
          </p:grpSpPr>
          <p:grpSp>
            <p:nvGrpSpPr>
              <p:cNvPr id="23" name="Группа 22"/>
              <p:cNvGrpSpPr/>
              <p:nvPr/>
            </p:nvGrpSpPr>
            <p:grpSpPr>
              <a:xfrm>
                <a:off x="2581472" y="2330767"/>
                <a:ext cx="2926632" cy="3738870"/>
                <a:chOff x="2581472" y="2330767"/>
                <a:chExt cx="2926632" cy="3738870"/>
              </a:xfrm>
            </p:grpSpPr>
            <p:pic>
              <p:nvPicPr>
                <p:cNvPr id="409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0793" t="17652" r="23175" b="6158"/>
                <a:stretch/>
              </p:blipFill>
              <p:spPr bwMode="auto">
                <a:xfrm>
                  <a:off x="2581472" y="2330767"/>
                  <a:ext cx="2926632" cy="373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874436" y="5769481"/>
                  <a:ext cx="833468" cy="92333"/>
                </a:xfrm>
                <a:prstGeom prst="rect">
                  <a:avLst/>
                </a:prstGeom>
                <a:solidFill>
                  <a:schemeClr val="bg1"/>
                </a:solidFill>
              </p:spPr>
              <p:txBody>
                <a:bodyPr wrap="square" lIns="36000" tIns="0" rIns="0" bIns="0" rtlCol="0">
                  <a:spAutoFit/>
                </a:bodyPr>
                <a:lstStyle/>
                <a:p>
                  <a:r>
                    <a:rPr lang="en-US" sz="600" dirty="0">
                      <a:latin typeface="Times New Roman" panose="02020603050405020304" pitchFamily="18" charset="0"/>
                      <a:cs typeface="Times New Roman" panose="02020603050405020304" pitchFamily="18" charset="0"/>
                    </a:rPr>
                    <a:t>mineral water resources</a:t>
                  </a:r>
                  <a:endParaRPr lang="ru-RU" sz="6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874436" y="5861812"/>
                  <a:ext cx="679391" cy="92333"/>
                </a:xfrm>
                <a:prstGeom prst="rect">
                  <a:avLst/>
                </a:prstGeom>
                <a:solidFill>
                  <a:schemeClr val="bg1"/>
                </a:solidFill>
              </p:spPr>
              <p:txBody>
                <a:bodyPr wrap="square" lIns="36000" tIns="0" rIns="0" bIns="0" rtlCol="0">
                  <a:spAutoFit/>
                </a:bodyPr>
                <a:lstStyle/>
                <a:p>
                  <a:r>
                    <a:rPr lang="en-US" sz="600" dirty="0">
                      <a:latin typeface="Times New Roman" panose="02020603050405020304" pitchFamily="18" charset="0"/>
                      <a:cs typeface="Times New Roman" panose="02020603050405020304" pitchFamily="18" charset="0"/>
                    </a:rPr>
                    <a:t>carbon sequestration</a:t>
                  </a:r>
                  <a:endParaRPr lang="ru-RU" sz="6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2874436" y="5954147"/>
                  <a:ext cx="820087" cy="92333"/>
                </a:xfrm>
                <a:prstGeom prst="rect">
                  <a:avLst/>
                </a:prstGeom>
                <a:solidFill>
                  <a:schemeClr val="bg1"/>
                </a:solidFill>
              </p:spPr>
              <p:txBody>
                <a:bodyPr wrap="square" lIns="36000" tIns="0" rIns="0" bIns="0" rtlCol="0">
                  <a:spAutoFit/>
                </a:bodyPr>
                <a:lstStyle/>
                <a:p>
                  <a:r>
                    <a:rPr lang="en-US" sz="600" dirty="0">
                      <a:latin typeface="Times New Roman" panose="02020603050405020304" pitchFamily="18" charset="0"/>
                      <a:cs typeface="Times New Roman" panose="02020603050405020304" pitchFamily="18" charset="0"/>
                    </a:rPr>
                    <a:t>land and soil resources</a:t>
                  </a:r>
                  <a:endParaRPr lang="ru-RU" sz="6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162467" y="5764459"/>
                  <a:ext cx="1224136" cy="92333"/>
                </a:xfrm>
                <a:prstGeom prst="rect">
                  <a:avLst/>
                </a:prstGeom>
                <a:solidFill>
                  <a:schemeClr val="bg1"/>
                </a:solidFill>
              </p:spPr>
              <p:txBody>
                <a:bodyPr wrap="square" lIns="36000" tIns="0" rIns="0" bIns="0" rtlCol="0">
                  <a:spAutoFit/>
                </a:bodyPr>
                <a:lstStyle/>
                <a:p>
                  <a:r>
                    <a:rPr lang="en-US" sz="600" dirty="0">
                      <a:latin typeface="Times New Roman" panose="02020603050405020304" pitchFamily="18" charset="0"/>
                      <a:cs typeface="Times New Roman" panose="02020603050405020304" pitchFamily="18" charset="0"/>
                    </a:rPr>
                    <a:t>timber and non-timber forest resources</a:t>
                  </a:r>
                  <a:endParaRPr lang="ru-RU" sz="6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4162467" y="5856792"/>
                  <a:ext cx="1224136" cy="92333"/>
                </a:xfrm>
                <a:prstGeom prst="rect">
                  <a:avLst/>
                </a:prstGeom>
                <a:solidFill>
                  <a:schemeClr val="bg1"/>
                </a:solidFill>
              </p:spPr>
              <p:txBody>
                <a:bodyPr wrap="square" lIns="36000" tIns="0" rIns="0" bIns="0" rtlCol="0">
                  <a:spAutoFit/>
                </a:bodyPr>
                <a:lstStyle/>
                <a:p>
                  <a:r>
                    <a:rPr lang="en-US" sz="600" dirty="0">
                      <a:latin typeface="Times New Roman" panose="02020603050405020304" pitchFamily="18" charset="0"/>
                      <a:cs typeface="Times New Roman" panose="02020603050405020304" pitchFamily="18" charset="0"/>
                    </a:rPr>
                    <a:t>recreational resources</a:t>
                  </a:r>
                  <a:endParaRPr lang="ru-RU" sz="6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2766818" y="5414028"/>
                  <a:ext cx="447314" cy="164592"/>
                </a:xfrm>
                <a:prstGeom prst="rect">
                  <a:avLst/>
                </a:prstGeom>
                <a:solidFill>
                  <a:schemeClr val="bg1"/>
                </a:solidFill>
              </p:spPr>
              <p:txBody>
                <a:bodyPr wrap="square" lIns="36000" tIns="0" rIns="0" bIns="36000" rtlCol="0">
                  <a:spAutoFit/>
                </a:bodyPr>
                <a:lstStyle/>
                <a:p>
                  <a:pPr algn="ctr">
                    <a:lnSpc>
                      <a:spcPts val="500"/>
                    </a:lnSpc>
                  </a:pPr>
                  <a:r>
                    <a:rPr lang="en-US" sz="600" dirty="0">
                      <a:latin typeface="Times New Roman" panose="02020603050405020304" pitchFamily="18" charset="0"/>
                      <a:cs typeface="Times New Roman" panose="02020603050405020304" pitchFamily="18" charset="0"/>
                    </a:rPr>
                    <a:t>General income flow</a:t>
                  </a:r>
                  <a:endParaRPr lang="ru-RU" sz="600" dirty="0">
                    <a:latin typeface="Times New Roman" panose="02020603050405020304" pitchFamily="18" charset="0"/>
                    <a:cs typeface="Times New Roman" panose="02020603050405020304" pitchFamily="18" charset="0"/>
                  </a:endParaRPr>
                </a:p>
              </p:txBody>
            </p:sp>
          </p:grpSp>
          <p:sp>
            <p:nvSpPr>
              <p:cNvPr id="34" name="TextBox 33"/>
              <p:cNvSpPr txBox="1"/>
              <p:nvPr/>
            </p:nvSpPr>
            <p:spPr>
              <a:xfrm>
                <a:off x="3214132" y="5373385"/>
                <a:ext cx="314333" cy="209526"/>
              </a:xfrm>
              <a:prstGeom prst="rect">
                <a:avLst/>
              </a:prstGeom>
              <a:solidFill>
                <a:schemeClr val="bg1"/>
              </a:solidFill>
            </p:spPr>
            <p:txBody>
              <a:bodyPr wrap="square" lIns="0" tIns="72000" rIns="0" bIns="72000" rtlCol="0">
                <a:spAutoFit/>
              </a:bodyPr>
              <a:lstStyle/>
              <a:p>
                <a:pPr algn="ctr">
                  <a:lnSpc>
                    <a:spcPts val="500"/>
                  </a:lnSpc>
                </a:pPr>
                <a:r>
                  <a:rPr lang="en-US" sz="600" dirty="0">
                    <a:latin typeface="Times New Roman" panose="02020603050405020304" pitchFamily="18" charset="0"/>
                    <a:cs typeface="Times New Roman" panose="02020603050405020304" pitchFamily="18" charset="0"/>
                  </a:rPr>
                  <a:t>Business </a:t>
                </a:r>
                <a:endParaRPr lang="ru-RU" sz="600"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3537030" y="5424648"/>
              <a:ext cx="447314" cy="164592"/>
            </a:xfrm>
            <a:prstGeom prst="rect">
              <a:avLst/>
            </a:prstGeom>
            <a:solidFill>
              <a:schemeClr val="bg1"/>
            </a:solidFill>
          </p:spPr>
          <p:txBody>
            <a:bodyPr wrap="square" lIns="36000" tIns="0" rIns="0" bIns="36000" rtlCol="0">
              <a:spAutoFit/>
            </a:bodyPr>
            <a:lstStyle/>
            <a:p>
              <a:pPr algn="ctr">
                <a:lnSpc>
                  <a:spcPts val="500"/>
                </a:lnSpc>
              </a:pPr>
              <a:r>
                <a:rPr lang="en-US" sz="600" dirty="0">
                  <a:latin typeface="Times New Roman" panose="02020603050405020304" pitchFamily="18" charset="0"/>
                  <a:cs typeface="Times New Roman" panose="02020603050405020304" pitchFamily="18" charset="0"/>
                </a:rPr>
                <a:t>Non resident visitors</a:t>
              </a:r>
              <a:endParaRPr lang="ru-RU" sz="6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3987579" y="5404899"/>
              <a:ext cx="311721" cy="164592"/>
            </a:xfrm>
            <a:prstGeom prst="rect">
              <a:avLst/>
            </a:prstGeom>
            <a:solidFill>
              <a:schemeClr val="bg1"/>
            </a:solidFill>
          </p:spPr>
          <p:txBody>
            <a:bodyPr wrap="square" lIns="0" tIns="0" rIns="0" bIns="36000" rtlCol="0">
              <a:spAutoFit/>
            </a:bodyPr>
            <a:lstStyle/>
            <a:p>
              <a:pPr algn="ctr">
                <a:lnSpc>
                  <a:spcPts val="500"/>
                </a:lnSpc>
              </a:pPr>
              <a:r>
                <a:rPr lang="en-US" sz="600" dirty="0">
                  <a:latin typeface="Times New Roman" panose="02020603050405020304" pitchFamily="18" charset="0"/>
                  <a:cs typeface="Times New Roman" panose="02020603050405020304" pitchFamily="18" charset="0"/>
                </a:rPr>
                <a:t>Local residents</a:t>
              </a:r>
              <a:endParaRPr lang="ru-RU" sz="6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319177" y="5404899"/>
              <a:ext cx="379642" cy="169838"/>
            </a:xfrm>
            <a:prstGeom prst="rect">
              <a:avLst/>
            </a:prstGeom>
            <a:solidFill>
              <a:schemeClr val="bg1"/>
            </a:solidFill>
          </p:spPr>
          <p:txBody>
            <a:bodyPr wrap="square" lIns="0" tIns="0" rIns="0" bIns="36000" rtlCol="0">
              <a:spAutoFit/>
            </a:bodyPr>
            <a:lstStyle/>
            <a:p>
              <a:pPr algn="ctr">
                <a:lnSpc>
                  <a:spcPts val="500"/>
                </a:lnSpc>
              </a:pPr>
              <a:r>
                <a:rPr lang="en-US" sz="600" dirty="0">
                  <a:latin typeface="Times New Roman" panose="02020603050405020304" pitchFamily="18" charset="0"/>
                  <a:cs typeface="Times New Roman" panose="02020603050405020304" pitchFamily="18" charset="0"/>
                </a:rPr>
                <a:t>World community</a:t>
              </a:r>
              <a:endParaRPr lang="ru-RU" sz="6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4698820" y="5407488"/>
              <a:ext cx="347038" cy="166644"/>
            </a:xfrm>
            <a:prstGeom prst="rect">
              <a:avLst/>
            </a:prstGeom>
            <a:solidFill>
              <a:schemeClr val="bg1"/>
            </a:solidFill>
          </p:spPr>
          <p:txBody>
            <a:bodyPr wrap="square" lIns="0" tIns="0" rIns="0" bIns="36000" rtlCol="0">
              <a:spAutoFit/>
            </a:bodyPr>
            <a:lstStyle/>
            <a:p>
              <a:pPr algn="ctr">
                <a:lnSpc>
                  <a:spcPts val="500"/>
                </a:lnSpc>
              </a:pPr>
              <a:r>
                <a:rPr lang="en-US" sz="600" dirty="0">
                  <a:latin typeface="Times New Roman" panose="02020603050405020304" pitchFamily="18" charset="0"/>
                  <a:cs typeface="Times New Roman" panose="02020603050405020304" pitchFamily="18" charset="0"/>
                </a:rPr>
                <a:t>Arkhyz budget</a:t>
              </a:r>
              <a:endParaRPr lang="ru-RU" sz="6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5067519" y="5406678"/>
              <a:ext cx="347038" cy="292832"/>
            </a:xfrm>
            <a:prstGeom prst="rect">
              <a:avLst/>
            </a:prstGeom>
            <a:solidFill>
              <a:schemeClr val="bg1"/>
            </a:solidFill>
          </p:spPr>
          <p:txBody>
            <a:bodyPr wrap="square" lIns="0" tIns="0" rIns="0" bIns="36000" rtlCol="0">
              <a:spAutoFit/>
            </a:bodyPr>
            <a:lstStyle/>
            <a:p>
              <a:pPr algn="ctr">
                <a:lnSpc>
                  <a:spcPts val="500"/>
                </a:lnSpc>
              </a:pPr>
              <a:r>
                <a:rPr lang="en-US" sz="600" dirty="0">
                  <a:latin typeface="Times New Roman" panose="02020603050405020304" pitchFamily="18" charset="0"/>
                  <a:cs typeface="Times New Roman" panose="02020603050405020304" pitchFamily="18" charset="0"/>
                </a:rPr>
                <a:t>Karachay-Cherkessia Republic budget</a:t>
              </a:r>
              <a:endParaRPr lang="ru-RU" sz="600" dirty="0">
                <a:latin typeface="Times New Roman" panose="02020603050405020304" pitchFamily="18" charset="0"/>
                <a:cs typeface="Times New Roman" panose="02020603050405020304" pitchFamily="18" charset="0"/>
              </a:endParaRPr>
            </a:p>
          </p:txBody>
        </p:sp>
      </p:grpSp>
      <p:pic>
        <p:nvPicPr>
          <p:cNvPr id="5123" name="Picture 3" descr="Y:\server_doc\__Материалы по проектам (рабочие)\2018\Женева\Рисунки\Безымянный-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8104" y="2658625"/>
            <a:ext cx="3368826" cy="306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8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535334"/>
            <a:ext cx="8305800" cy="949450"/>
          </a:xfrm>
        </p:spPr>
        <p:txBody>
          <a:bodyPr>
            <a:noAutofit/>
          </a:bodyPr>
          <a:lstStyle/>
          <a:p>
            <a:pPr algn="ctr"/>
            <a:br>
              <a:rPr lang="ru-RU" sz="2800" b="1" dirty="0">
                <a:cs typeface="Arial" panose="020B0604020202020204" pitchFamily="34" charset="0"/>
              </a:rPr>
            </a:br>
            <a:br>
              <a:rPr lang="ru-RU" sz="2800" b="1" dirty="0">
                <a:cs typeface="Arial" panose="020B0604020202020204" pitchFamily="34" charset="0"/>
              </a:rPr>
            </a:br>
            <a:r>
              <a:rPr lang="en-US" sz="2800" b="1" dirty="0">
                <a:cs typeface="Arial" panose="020B0604020202020204" pitchFamily="34" charset="0"/>
              </a:rPr>
              <a:t>Conclusion </a:t>
            </a:r>
            <a:r>
              <a:rPr lang="ru-RU" sz="2800" b="1" dirty="0">
                <a:cs typeface="Arial" panose="020B0604020202020204" pitchFamily="34" charset="0"/>
              </a:rPr>
              <a:t>6 – </a:t>
            </a:r>
            <a:r>
              <a:rPr lang="en-US" sz="2800" b="1" dirty="0">
                <a:cs typeface="Arial" panose="020B0604020202020204" pitchFamily="34" charset="0"/>
              </a:rPr>
              <a:t>Promoting SEEA through ecosystem services assessment and their mapping </a:t>
            </a:r>
            <a:endParaRPr lang="ru-RU" sz="1600" b="1" dirty="0">
              <a:solidFill>
                <a:srgbClr val="FF0000"/>
              </a:solidFill>
              <a:cs typeface="Arial" panose="020B0604020202020204" pitchFamily="34" charset="0"/>
            </a:endParaRPr>
          </a:p>
        </p:txBody>
      </p:sp>
      <p:sp>
        <p:nvSpPr>
          <p:cNvPr id="2" name="Номер слайда 1"/>
          <p:cNvSpPr>
            <a:spLocks noGrp="1"/>
          </p:cNvSpPr>
          <p:nvPr>
            <p:ph type="sldNum" sz="quarter" idx="12"/>
          </p:nvPr>
        </p:nvSpPr>
        <p:spPr/>
        <p:txBody>
          <a:bodyPr/>
          <a:lstStyle/>
          <a:p>
            <a:fld id="{9C5CCC13-D79F-40A8-84D7-AEED9D9243F2}" type="slidenum">
              <a:rPr lang="ru-RU" smtClean="0">
                <a:solidFill>
                  <a:srgbClr val="04617B">
                    <a:shade val="90000"/>
                  </a:srgbClr>
                </a:solidFill>
              </a:rPr>
              <a:pPr/>
              <a:t>16</a:t>
            </a:fld>
            <a:endParaRPr lang="ru-RU" dirty="0">
              <a:solidFill>
                <a:srgbClr val="04617B">
                  <a:shade val="90000"/>
                </a:srgbClr>
              </a:solidFill>
            </a:endParaRPr>
          </a:p>
        </p:txBody>
      </p:sp>
      <p:pic>
        <p:nvPicPr>
          <p:cNvPr id="3" name="Рисунок 2"/>
          <p:cNvPicPr>
            <a:picLocks noChangeAspect="1"/>
          </p:cNvPicPr>
          <p:nvPr/>
        </p:nvPicPr>
        <p:blipFill rotWithShape="1">
          <a:blip r:embed="rId2" cstate="screen">
            <a:extLst>
              <a:ext uri="{28A0092B-C50C-407E-A947-70E740481C1C}">
                <a14:useLocalDpi xmlns:a14="http://schemas.microsoft.com/office/drawing/2010/main"/>
              </a:ext>
            </a:extLst>
          </a:blip>
          <a:srcRect b="5707"/>
          <a:stretch/>
        </p:blipFill>
        <p:spPr>
          <a:xfrm>
            <a:off x="6140618" y="2276872"/>
            <a:ext cx="2350123" cy="2261592"/>
          </a:xfrm>
          <a:prstGeom prst="rect">
            <a:avLst/>
          </a:prstGeom>
        </p:spPr>
      </p:pic>
      <p:pic>
        <p:nvPicPr>
          <p:cNvPr id="4" name="Рисунок 3"/>
          <p:cNvPicPr>
            <a:picLocks noChangeAspect="1"/>
          </p:cNvPicPr>
          <p:nvPr/>
        </p:nvPicPr>
        <p:blipFill rotWithShape="1">
          <a:blip r:embed="rId3" cstate="screen">
            <a:extLst>
              <a:ext uri="{28A0092B-C50C-407E-A947-70E740481C1C}">
                <a14:useLocalDpi xmlns:a14="http://schemas.microsoft.com/office/drawing/2010/main"/>
              </a:ext>
            </a:extLst>
          </a:blip>
          <a:srcRect b="5528"/>
          <a:stretch/>
        </p:blipFill>
        <p:spPr>
          <a:xfrm>
            <a:off x="712235" y="2276872"/>
            <a:ext cx="2428795" cy="2304256"/>
          </a:xfrm>
          <a:prstGeom prst="rect">
            <a:avLst/>
          </a:prstGeom>
        </p:spPr>
      </p:pic>
      <p:pic>
        <p:nvPicPr>
          <p:cNvPr id="5" name="Рисунок 4"/>
          <p:cNvPicPr>
            <a:picLocks noChangeAspect="1"/>
          </p:cNvPicPr>
          <p:nvPr/>
        </p:nvPicPr>
        <p:blipFill rotWithShape="1">
          <a:blip r:embed="rId4" cstate="screen">
            <a:extLst>
              <a:ext uri="{28A0092B-C50C-407E-A947-70E740481C1C}">
                <a14:useLocalDpi xmlns:a14="http://schemas.microsoft.com/office/drawing/2010/main"/>
              </a:ext>
            </a:extLst>
          </a:blip>
          <a:srcRect b="16996"/>
          <a:stretch/>
        </p:blipFill>
        <p:spPr>
          <a:xfrm>
            <a:off x="3385705" y="2334584"/>
            <a:ext cx="2228574" cy="2102528"/>
          </a:xfrm>
          <a:prstGeom prst="rect">
            <a:avLst/>
          </a:prstGeom>
        </p:spPr>
      </p:pic>
      <p:sp>
        <p:nvSpPr>
          <p:cNvPr id="9" name="Прямоугольник 8"/>
          <p:cNvSpPr/>
          <p:nvPr/>
        </p:nvSpPr>
        <p:spPr>
          <a:xfrm>
            <a:off x="911828" y="2058272"/>
            <a:ext cx="2223686" cy="261610"/>
          </a:xfrm>
          <a:prstGeom prst="rect">
            <a:avLst/>
          </a:prstGeom>
        </p:spPr>
        <p:txBody>
          <a:bodyPr wrap="none">
            <a:spAutoFit/>
          </a:bodyPr>
          <a:lstStyle/>
          <a:p>
            <a:r>
              <a:rPr lang="en-US" sz="1100" dirty="0"/>
              <a:t>Provisioning ecosystem services</a:t>
            </a:r>
            <a:endParaRPr lang="ru-RU" sz="1100" dirty="0"/>
          </a:p>
        </p:txBody>
      </p:sp>
      <p:sp>
        <p:nvSpPr>
          <p:cNvPr id="11" name="Прямоугольник 10"/>
          <p:cNvSpPr/>
          <p:nvPr/>
        </p:nvSpPr>
        <p:spPr>
          <a:xfrm>
            <a:off x="3485170" y="2077193"/>
            <a:ext cx="2129109" cy="261610"/>
          </a:xfrm>
          <a:prstGeom prst="rect">
            <a:avLst/>
          </a:prstGeom>
        </p:spPr>
        <p:txBody>
          <a:bodyPr wrap="none">
            <a:spAutoFit/>
          </a:bodyPr>
          <a:lstStyle/>
          <a:p>
            <a:r>
              <a:rPr lang="en-US" sz="1100" dirty="0"/>
              <a:t>Regulating ecosystem services</a:t>
            </a:r>
            <a:endParaRPr lang="ru-RU" sz="1100" dirty="0"/>
          </a:p>
        </p:txBody>
      </p:sp>
      <p:sp>
        <p:nvSpPr>
          <p:cNvPr id="7" name="Прямоугольник 6"/>
          <p:cNvSpPr/>
          <p:nvPr/>
        </p:nvSpPr>
        <p:spPr>
          <a:xfrm>
            <a:off x="6140618" y="2087270"/>
            <a:ext cx="1939955" cy="261610"/>
          </a:xfrm>
          <a:prstGeom prst="rect">
            <a:avLst/>
          </a:prstGeom>
        </p:spPr>
        <p:txBody>
          <a:bodyPr wrap="none">
            <a:spAutoFit/>
          </a:bodyPr>
          <a:lstStyle/>
          <a:p>
            <a:r>
              <a:rPr lang="en-US" sz="1100" dirty="0"/>
              <a:t>Cultural ecosystem services</a:t>
            </a:r>
            <a:endParaRPr lang="ru-RU" sz="1100" dirty="0"/>
          </a:p>
        </p:txBody>
      </p:sp>
      <p:sp>
        <p:nvSpPr>
          <p:cNvPr id="12" name="Прямоугольник 11"/>
          <p:cNvSpPr/>
          <p:nvPr/>
        </p:nvSpPr>
        <p:spPr>
          <a:xfrm>
            <a:off x="477267" y="6448980"/>
            <a:ext cx="8045450" cy="338554"/>
          </a:xfrm>
          <a:prstGeom prst="rect">
            <a:avLst/>
          </a:prstGeom>
        </p:spPr>
        <p:txBody>
          <a:bodyPr wrap="square">
            <a:spAutoFit/>
          </a:bodyPr>
          <a:lstStyle/>
          <a:p>
            <a:r>
              <a:rPr lang="en-US" sz="800" dirty="0"/>
              <a:t>Source: Report on State of the Environment and Environment al Protection of the Yaroslavl Region in 2015-2016. (2017). Sc. ed. Fomenko, G. Department of Environmental Protection and Nature Management of the Yaroslavl Region. Yaroslavl,.</a:t>
            </a:r>
            <a:endParaRPr lang="ru-RU" sz="800" dirty="0"/>
          </a:p>
        </p:txBody>
      </p:sp>
      <p:graphicFrame>
        <p:nvGraphicFramePr>
          <p:cNvPr id="6" name="Таблица 5"/>
          <p:cNvGraphicFramePr>
            <a:graphicFrameLocks noGrp="1"/>
          </p:cNvGraphicFramePr>
          <p:nvPr>
            <p:extLst>
              <p:ext uri="{D42A27DB-BD31-4B8C-83A1-F6EECF244321}">
                <p14:modId xmlns:p14="http://schemas.microsoft.com/office/powerpoint/2010/main" val="1902292830"/>
              </p:ext>
            </p:extLst>
          </p:nvPr>
        </p:nvGraphicFramePr>
        <p:xfrm>
          <a:off x="2339752" y="4742100"/>
          <a:ext cx="4824536" cy="1706880"/>
        </p:xfrm>
        <a:graphic>
          <a:graphicData uri="http://schemas.openxmlformats.org/drawingml/2006/table">
            <a:tbl>
              <a:tblPr firstRow="1" firstCol="1" bandRow="1">
                <a:tableStyleId>{3B4B98B0-60AC-42C2-AFA5-B58CD77FA1E5}</a:tableStyleId>
              </a:tblPr>
              <a:tblGrid>
                <a:gridCol w="1330907">
                  <a:extLst>
                    <a:ext uri="{9D8B030D-6E8A-4147-A177-3AD203B41FA5}">
                      <a16:colId xmlns:a16="http://schemas.microsoft.com/office/drawing/2014/main" val="20000"/>
                    </a:ext>
                  </a:extLst>
                </a:gridCol>
                <a:gridCol w="2689540">
                  <a:extLst>
                    <a:ext uri="{9D8B030D-6E8A-4147-A177-3AD203B41FA5}">
                      <a16:colId xmlns:a16="http://schemas.microsoft.com/office/drawing/2014/main" val="20001"/>
                    </a:ext>
                  </a:extLst>
                </a:gridCol>
                <a:gridCol w="804089">
                  <a:extLst>
                    <a:ext uri="{9D8B030D-6E8A-4147-A177-3AD203B41FA5}">
                      <a16:colId xmlns:a16="http://schemas.microsoft.com/office/drawing/2014/main" val="20002"/>
                    </a:ext>
                  </a:extLst>
                </a:gridCol>
              </a:tblGrid>
              <a:tr h="78848">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Ecosystem services </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Economic value source</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en-GB" sz="700" dirty="0">
                          <a:effectLst/>
                          <a:latin typeface="Arial" panose="020B0604020202020204" pitchFamily="34" charset="0"/>
                          <a:cs typeface="Arial" panose="020B0604020202020204" pitchFamily="34" charset="0"/>
                        </a:rPr>
                        <a:t>Value, million rubles / year</a:t>
                      </a:r>
                      <a:endParaRPr lang="ru-RU" sz="7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Provisioning</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Wood</a:t>
                      </a:r>
                      <a:endParaRPr lang="ru-RU" sz="700" dirty="0">
                        <a:effectLst/>
                        <a:latin typeface="Arial" panose="020B0604020202020204" pitchFamily="34" charset="0"/>
                        <a:cs typeface="Arial" panose="020B0604020202020204" pitchFamily="34" charset="0"/>
                      </a:endParaRPr>
                    </a:p>
                    <a:p>
                      <a:pPr>
                        <a:lnSpc>
                          <a:spcPct val="100000"/>
                        </a:lnSpc>
                        <a:spcAft>
                          <a:spcPts val="0"/>
                        </a:spcAft>
                      </a:pPr>
                      <a:r>
                        <a:rPr lang="en-GB" sz="700" dirty="0">
                          <a:effectLst/>
                          <a:latin typeface="Arial" panose="020B0604020202020204" pitchFamily="34" charset="0"/>
                          <a:cs typeface="Arial" panose="020B0604020202020204" pitchFamily="34" charset="0"/>
                        </a:rPr>
                        <a:t>Non-timber forest resources</a:t>
                      </a:r>
                    </a:p>
                    <a:p>
                      <a:pPr>
                        <a:lnSpc>
                          <a:spcPct val="100000"/>
                        </a:lnSpc>
                        <a:spcAft>
                          <a:spcPts val="0"/>
                        </a:spcAft>
                      </a:pPr>
                      <a:r>
                        <a:rPr lang="en-GB" sz="700" dirty="0">
                          <a:effectLst/>
                          <a:latin typeface="Arial" panose="020B0604020202020204" pitchFamily="34" charset="0"/>
                          <a:cs typeface="Arial" panose="020B0604020202020204" pitchFamily="34" charset="0"/>
                        </a:rPr>
                        <a:t>Water resources </a:t>
                      </a:r>
                    </a:p>
                    <a:p>
                      <a:pPr>
                        <a:lnSpc>
                          <a:spcPct val="100000"/>
                        </a:lnSpc>
                        <a:spcAft>
                          <a:spcPts val="0"/>
                        </a:spcAft>
                      </a:pPr>
                      <a:r>
                        <a:rPr lang="en-GB" sz="700" dirty="0">
                          <a:effectLst/>
                          <a:latin typeface="Arial" panose="020B0604020202020204" pitchFamily="34" charset="0"/>
                          <a:cs typeface="Arial" panose="020B0604020202020204" pitchFamily="34" charset="0"/>
                        </a:rPr>
                        <a:t>Hunting resources</a:t>
                      </a:r>
                    </a:p>
                    <a:p>
                      <a:pPr>
                        <a:lnSpc>
                          <a:spcPct val="100000"/>
                        </a:lnSpc>
                        <a:spcAft>
                          <a:spcPts val="0"/>
                        </a:spcAft>
                      </a:pPr>
                      <a:r>
                        <a:rPr lang="en-GB" sz="700" dirty="0">
                          <a:effectLst/>
                          <a:latin typeface="Arial" panose="020B0604020202020204" pitchFamily="34" charset="0"/>
                          <a:cs typeface="Arial" panose="020B0604020202020204" pitchFamily="34" charset="0"/>
                        </a:rPr>
                        <a:t>Fish resources </a:t>
                      </a:r>
                      <a:endParaRPr lang="en-US" sz="700" dirty="0">
                        <a:effectLst/>
                        <a:latin typeface="Arial" panose="020B0604020202020204" pitchFamily="34" charset="0"/>
                        <a:cs typeface="Arial" panose="020B0604020202020204" pitchFamily="34" charset="0"/>
                      </a:endParaRPr>
                    </a:p>
                    <a:p>
                      <a:pPr>
                        <a:lnSpc>
                          <a:spcPct val="100000"/>
                        </a:lnSpc>
                        <a:spcAft>
                          <a:spcPts val="0"/>
                        </a:spcAft>
                      </a:pPr>
                      <a:r>
                        <a:rPr lang="en-US" sz="700" dirty="0">
                          <a:effectLst/>
                          <a:latin typeface="Arial" panose="020B0604020202020204" pitchFamily="34" charset="0"/>
                          <a:cs typeface="Arial" panose="020B0604020202020204" pitchFamily="34" charset="0"/>
                        </a:rPr>
                        <a:t>Agricultural</a:t>
                      </a:r>
                      <a:r>
                        <a:rPr lang="en-US" sz="700" baseline="0" dirty="0">
                          <a:effectLst/>
                          <a:latin typeface="Arial" panose="020B0604020202020204" pitchFamily="34" charset="0"/>
                          <a:cs typeface="Arial" panose="020B0604020202020204" pitchFamily="34" charset="0"/>
                        </a:rPr>
                        <a:t> products</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ru-RU" sz="700" dirty="0">
                          <a:effectLst/>
                          <a:latin typeface="Arial" panose="020B0604020202020204" pitchFamily="34" charset="0"/>
                          <a:cs typeface="Arial" panose="020B0604020202020204" pitchFamily="34" charset="0"/>
                        </a:rPr>
                        <a:t>8071,11</a:t>
                      </a:r>
                      <a:endParaRPr lang="ru-RU" sz="7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Regulating</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Regulation of climate and air composition</a:t>
                      </a:r>
                    </a:p>
                    <a:p>
                      <a:pPr>
                        <a:lnSpc>
                          <a:spcPct val="100000"/>
                        </a:lnSpc>
                        <a:spcAft>
                          <a:spcPts val="0"/>
                        </a:spcAft>
                      </a:pPr>
                      <a:r>
                        <a:rPr lang="en-US" sz="700" dirty="0">
                          <a:effectLst/>
                          <a:latin typeface="Arial" panose="020B0604020202020204" pitchFamily="34" charset="0"/>
                          <a:cs typeface="Arial" panose="020B0604020202020204" pitchFamily="34" charset="0"/>
                        </a:rPr>
                        <a:t>Regulation of water resources</a:t>
                      </a:r>
                    </a:p>
                    <a:p>
                      <a:pPr>
                        <a:lnSpc>
                          <a:spcPct val="100000"/>
                        </a:lnSpc>
                        <a:spcAft>
                          <a:spcPts val="0"/>
                        </a:spcAft>
                      </a:pPr>
                      <a:r>
                        <a:rPr lang="en-US" sz="700" dirty="0">
                          <a:effectLst/>
                          <a:latin typeface="Arial" panose="020B0604020202020204" pitchFamily="34" charset="0"/>
                          <a:cs typeface="Arial" panose="020B0604020202020204" pitchFamily="34" charset="0"/>
                        </a:rPr>
                        <a:t>Waste assimilation</a:t>
                      </a:r>
                    </a:p>
                    <a:p>
                      <a:pPr>
                        <a:lnSpc>
                          <a:spcPct val="100000"/>
                        </a:lnSpc>
                        <a:spcAft>
                          <a:spcPts val="0"/>
                        </a:spcAft>
                      </a:pPr>
                      <a:r>
                        <a:rPr lang="en-US" sz="700" dirty="0">
                          <a:effectLst/>
                          <a:latin typeface="Arial" panose="020B0604020202020204" pitchFamily="34" charset="0"/>
                          <a:cs typeface="Arial" panose="020B0604020202020204" pitchFamily="34" charset="0"/>
                        </a:rPr>
                        <a:t>Wildlife conservation </a:t>
                      </a:r>
                    </a:p>
                    <a:p>
                      <a:pPr>
                        <a:lnSpc>
                          <a:spcPct val="100000"/>
                        </a:lnSpc>
                        <a:spcAft>
                          <a:spcPts val="0"/>
                        </a:spcAft>
                      </a:pPr>
                      <a:r>
                        <a:rPr lang="en-US" sz="700" dirty="0">
                          <a:effectLst/>
                          <a:latin typeface="Arial" panose="020B0604020202020204" pitchFamily="34" charset="0"/>
                          <a:cs typeface="Arial" panose="020B0604020202020204" pitchFamily="34" charset="0"/>
                        </a:rPr>
                        <a:t>Soil formation</a:t>
                      </a:r>
                    </a:p>
                    <a:p>
                      <a:pPr>
                        <a:lnSpc>
                          <a:spcPct val="100000"/>
                        </a:lnSpc>
                        <a:spcAft>
                          <a:spcPts val="0"/>
                        </a:spcAft>
                      </a:pPr>
                      <a:r>
                        <a:rPr lang="en-US" sz="700" dirty="0">
                          <a:effectLst/>
                          <a:latin typeface="Arial" panose="020B0604020202020204" pitchFamily="34" charset="0"/>
                          <a:cs typeface="Arial" panose="020B0604020202020204" pitchFamily="34" charset="0"/>
                        </a:rPr>
                        <a:t>Pollination</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ru-RU" sz="700" dirty="0">
                          <a:effectLst/>
                          <a:latin typeface="Arial" panose="020B0604020202020204" pitchFamily="34" charset="0"/>
                          <a:cs typeface="Arial" panose="020B0604020202020204" pitchFamily="34" charset="0"/>
                        </a:rPr>
                        <a:t>487556,85</a:t>
                      </a:r>
                      <a:endParaRPr lang="ru-RU" sz="7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Cultural</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en-US" sz="700" dirty="0">
                          <a:effectLst/>
                          <a:latin typeface="Arial" panose="020B0604020202020204" pitchFamily="34" charset="0"/>
                          <a:cs typeface="Arial" panose="020B0604020202020204" pitchFamily="34" charset="0"/>
                        </a:rPr>
                        <a:t>Recreation</a:t>
                      </a:r>
                      <a:endParaRPr lang="ru-RU" sz="700" dirty="0">
                        <a:effectLst/>
                        <a:latin typeface="Arial" panose="020B0604020202020204" pitchFamily="34" charset="0"/>
                        <a:cs typeface="Arial" panose="020B0604020202020204" pitchFamily="34" charset="0"/>
                      </a:endParaRPr>
                    </a:p>
                    <a:p>
                      <a:pPr>
                        <a:lnSpc>
                          <a:spcPct val="100000"/>
                        </a:lnSpc>
                        <a:spcAft>
                          <a:spcPts val="0"/>
                        </a:spcAft>
                      </a:pPr>
                      <a:r>
                        <a:rPr lang="en-GB" sz="700" dirty="0">
                          <a:effectLst/>
                          <a:latin typeface="Arial" panose="020B0604020202020204" pitchFamily="34" charset="0"/>
                          <a:cs typeface="Arial" panose="020B0604020202020204" pitchFamily="34" charset="0"/>
                        </a:rPr>
                        <a:t>Aesthetic and hedonic value</a:t>
                      </a:r>
                      <a:endParaRPr lang="ru-RU" sz="7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Aft>
                          <a:spcPts val="0"/>
                        </a:spcAft>
                      </a:pPr>
                      <a:r>
                        <a:rPr lang="ru-RU" sz="700" dirty="0">
                          <a:effectLst/>
                          <a:latin typeface="Arial" panose="020B0604020202020204" pitchFamily="34" charset="0"/>
                          <a:cs typeface="Arial" panose="020B0604020202020204" pitchFamily="34" charset="0"/>
                        </a:rPr>
                        <a:t>53843,8</a:t>
                      </a:r>
                      <a:endParaRPr lang="ru-RU" sz="7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8" name="Прямоугольник 7"/>
          <p:cNvSpPr/>
          <p:nvPr/>
        </p:nvSpPr>
        <p:spPr>
          <a:xfrm>
            <a:off x="899592" y="1508630"/>
            <a:ext cx="7200800" cy="523220"/>
          </a:xfrm>
          <a:prstGeom prst="rect">
            <a:avLst/>
          </a:prstGeom>
        </p:spPr>
        <p:txBody>
          <a:bodyPr wrap="square">
            <a:spAutoFit/>
          </a:bodyPr>
          <a:lstStyle/>
          <a:p>
            <a:pPr algn="ctr"/>
            <a:r>
              <a:rPr lang="en-US" sz="1400" dirty="0"/>
              <a:t>The economic value of ecosystem services in the Yaroslavl region (Central Russia), thousand rubles/ha/year</a:t>
            </a:r>
            <a:endParaRPr lang="ru-RU" sz="1400" dirty="0"/>
          </a:p>
        </p:txBody>
      </p:sp>
    </p:spTree>
    <p:extLst>
      <p:ext uri="{BB962C8B-B14F-4D97-AF65-F5344CB8AC3E}">
        <p14:creationId xmlns:p14="http://schemas.microsoft.com/office/powerpoint/2010/main" val="153617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32080"/>
            <a:ext cx="8305800" cy="708688"/>
          </a:xfrm>
        </p:spPr>
        <p:txBody>
          <a:bodyPr>
            <a:noAutofit/>
          </a:bodyPr>
          <a:lstStyle/>
          <a:p>
            <a:pPr algn="ctr"/>
            <a:br>
              <a:rPr lang="ru-RU" sz="2800" b="1" dirty="0">
                <a:cs typeface="Arial" panose="020B0604020202020204" pitchFamily="34" charset="0"/>
              </a:rPr>
            </a:br>
            <a:br>
              <a:rPr lang="ru-RU" sz="2800" b="1" dirty="0">
                <a:cs typeface="Arial" panose="020B0604020202020204" pitchFamily="34" charset="0"/>
              </a:rPr>
            </a:br>
            <a:r>
              <a:rPr lang="en-US" sz="2800" b="1" dirty="0">
                <a:cs typeface="Arial" panose="020B0604020202020204" pitchFamily="34" charset="0"/>
              </a:rPr>
              <a:t>Conclusion </a:t>
            </a:r>
            <a:r>
              <a:rPr lang="ru-RU" sz="2800" b="1" dirty="0">
                <a:cs typeface="Arial" panose="020B0604020202020204" pitchFamily="34" charset="0"/>
              </a:rPr>
              <a:t>6 – </a:t>
            </a:r>
            <a:r>
              <a:rPr lang="en-US" sz="2800" b="1" dirty="0">
                <a:cs typeface="Arial" panose="020B0604020202020204" pitchFamily="34" charset="0"/>
              </a:rPr>
              <a:t>Promoting SEEA through ecosystem services assessment and their mapping </a:t>
            </a:r>
            <a:endParaRPr lang="ru-RU" sz="2800" b="1" dirty="0">
              <a:cs typeface="Arial" panose="020B0604020202020204" pitchFamily="34" charset="0"/>
            </a:endParaRPr>
          </a:p>
        </p:txBody>
      </p:sp>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17</a:t>
            </a:fld>
            <a:endParaRPr lang="ru-RU">
              <a:solidFill>
                <a:srgbClr val="04617B">
                  <a:shade val="90000"/>
                </a:srgbClr>
              </a:solidFill>
            </a:endParaRPr>
          </a:p>
        </p:txBody>
      </p:sp>
      <p:pic>
        <p:nvPicPr>
          <p:cNvPr id="4" name="Рисунок 3" descr="Ценность экосистемных услуг с поймами"/>
          <p:cNvPicPr/>
          <p:nvPr/>
        </p:nvPicPr>
        <p:blipFill>
          <a:blip r:embed="rId2" cstate="screen">
            <a:extLst>
              <a:ext uri="{28A0092B-C50C-407E-A947-70E740481C1C}">
                <a14:useLocalDpi xmlns:a14="http://schemas.microsoft.com/office/drawing/2010/main"/>
              </a:ext>
            </a:extLst>
          </a:blip>
          <a:srcRect l="6189" t="2859"/>
          <a:stretch>
            <a:fillRect/>
          </a:stretch>
        </p:blipFill>
        <p:spPr bwMode="auto">
          <a:xfrm>
            <a:off x="3355623" y="2593234"/>
            <a:ext cx="2602061" cy="3611960"/>
          </a:xfrm>
          <a:prstGeom prst="rect">
            <a:avLst/>
          </a:prstGeom>
          <a:noFill/>
          <a:ln w="9525">
            <a:noFill/>
            <a:miter lim="800000"/>
            <a:headEnd/>
            <a:tailEnd/>
          </a:ln>
        </p:spPr>
      </p:pic>
      <p:sp>
        <p:nvSpPr>
          <p:cNvPr id="5" name="Прямоугольник 4"/>
          <p:cNvSpPr/>
          <p:nvPr/>
        </p:nvSpPr>
        <p:spPr>
          <a:xfrm>
            <a:off x="3310390" y="2175247"/>
            <a:ext cx="2791310" cy="461665"/>
          </a:xfrm>
          <a:prstGeom prst="rect">
            <a:avLst/>
          </a:prstGeom>
        </p:spPr>
        <p:txBody>
          <a:bodyPr wrap="square">
            <a:spAutoFit/>
          </a:bodyPr>
          <a:lstStyle/>
          <a:p>
            <a:r>
              <a:rPr lang="en-US" sz="1200" dirty="0">
                <a:solidFill>
                  <a:prstClr val="black"/>
                </a:solidFill>
              </a:rPr>
              <a:t>Regulating ecosystem services</a:t>
            </a:r>
            <a:r>
              <a:rPr lang="ru-RU" sz="1200" dirty="0">
                <a:solidFill>
                  <a:prstClr val="black"/>
                </a:solidFill>
              </a:rPr>
              <a:t>, </a:t>
            </a:r>
            <a:r>
              <a:rPr lang="en-GB" sz="1200" dirty="0">
                <a:solidFill>
                  <a:prstClr val="black"/>
                </a:solidFill>
              </a:rPr>
              <a:t>billion rubles/year</a:t>
            </a:r>
            <a:endParaRPr lang="ru-RU" sz="1200" dirty="0">
              <a:solidFill>
                <a:prstClr val="black"/>
              </a:solidFill>
            </a:endParaRPr>
          </a:p>
        </p:txBody>
      </p:sp>
      <p:pic>
        <p:nvPicPr>
          <p:cNvPr id="6" name="Рисунок 5" descr="Ценность продуктов биоразнообразия"/>
          <p:cNvPicPr/>
          <p:nvPr/>
        </p:nvPicPr>
        <p:blipFill>
          <a:blip r:embed="rId3" cstate="screen">
            <a:extLst>
              <a:ext uri="{28A0092B-C50C-407E-A947-70E740481C1C}">
                <a14:useLocalDpi xmlns:a14="http://schemas.microsoft.com/office/drawing/2010/main"/>
              </a:ext>
            </a:extLst>
          </a:blip>
          <a:srcRect l="4684" t="6149"/>
          <a:stretch>
            <a:fillRect/>
          </a:stretch>
        </p:blipFill>
        <p:spPr bwMode="auto">
          <a:xfrm>
            <a:off x="6298980" y="2707307"/>
            <a:ext cx="2305467" cy="3497887"/>
          </a:xfrm>
          <a:prstGeom prst="rect">
            <a:avLst/>
          </a:prstGeom>
          <a:noFill/>
          <a:ln w="9525">
            <a:noFill/>
            <a:miter lim="800000"/>
            <a:headEnd/>
            <a:tailEnd/>
          </a:ln>
        </p:spPr>
      </p:pic>
      <p:sp>
        <p:nvSpPr>
          <p:cNvPr id="7" name="Прямоугольник 6"/>
          <p:cNvSpPr/>
          <p:nvPr/>
        </p:nvSpPr>
        <p:spPr>
          <a:xfrm>
            <a:off x="6239741" y="2147903"/>
            <a:ext cx="2764699" cy="461665"/>
          </a:xfrm>
          <a:prstGeom prst="rect">
            <a:avLst/>
          </a:prstGeom>
        </p:spPr>
        <p:txBody>
          <a:bodyPr wrap="square">
            <a:spAutoFit/>
          </a:bodyPr>
          <a:lstStyle/>
          <a:p>
            <a:r>
              <a:rPr lang="en-US" sz="1200" dirty="0">
                <a:solidFill>
                  <a:prstClr val="black"/>
                </a:solidFill>
              </a:rPr>
              <a:t>Provisioning ecosystem services and abiotic services, million rubles/year</a:t>
            </a:r>
            <a:endParaRPr lang="ru-RU" sz="1200" dirty="0">
              <a:solidFill>
                <a:prstClr val="black"/>
              </a:solidFill>
            </a:endParaRPr>
          </a:p>
        </p:txBody>
      </p:sp>
      <p:sp>
        <p:nvSpPr>
          <p:cNvPr id="8" name="Прямоугольник 7"/>
          <p:cNvSpPr/>
          <p:nvPr/>
        </p:nvSpPr>
        <p:spPr>
          <a:xfrm>
            <a:off x="320314" y="6402814"/>
            <a:ext cx="8068110" cy="338554"/>
          </a:xfrm>
          <a:prstGeom prst="rect">
            <a:avLst/>
          </a:prstGeom>
        </p:spPr>
        <p:txBody>
          <a:bodyPr wrap="square">
            <a:spAutoFit/>
          </a:bodyPr>
          <a:lstStyle/>
          <a:p>
            <a:r>
              <a:rPr lang="en-GB" sz="800" dirty="0"/>
              <a:t>Source: Fomenko, G., Fomenko, M. &amp; Loshadkin, K. (2018) Economic value of natural capital and strategic environmental assessment. Territory of coal mining / Sc. ed.. Fomenko, G. Yaroslavl. (in press)</a:t>
            </a:r>
            <a:endParaRPr lang="ru-RU" sz="800" dirty="0"/>
          </a:p>
        </p:txBody>
      </p:sp>
      <p:sp>
        <p:nvSpPr>
          <p:cNvPr id="9" name="Прямоугольник 8"/>
          <p:cNvSpPr/>
          <p:nvPr/>
        </p:nvSpPr>
        <p:spPr>
          <a:xfrm>
            <a:off x="320314" y="1476073"/>
            <a:ext cx="8623958" cy="584775"/>
          </a:xfrm>
          <a:prstGeom prst="rect">
            <a:avLst/>
          </a:prstGeom>
        </p:spPr>
        <p:txBody>
          <a:bodyPr wrap="square">
            <a:spAutoFit/>
          </a:bodyPr>
          <a:lstStyle/>
          <a:p>
            <a:pPr algn="ctr"/>
            <a:r>
              <a:rPr lang="en-US" sz="1600" dirty="0"/>
              <a:t>The economic value of the ecosystem and abiotic services of the Novokuznetsk municipal district (Kemerovo Region, West Siberia)</a:t>
            </a:r>
            <a:endParaRPr lang="ru-RU" sz="1600" dirty="0"/>
          </a:p>
        </p:txBody>
      </p:sp>
      <p:sp>
        <p:nvSpPr>
          <p:cNvPr id="14" name="Прямоугольник 13"/>
          <p:cNvSpPr/>
          <p:nvPr/>
        </p:nvSpPr>
        <p:spPr>
          <a:xfrm>
            <a:off x="6372200" y="3371849"/>
            <a:ext cx="720080" cy="20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438201" y="2444793"/>
            <a:ext cx="2344580" cy="3432479"/>
            <a:chOff x="438201" y="2444793"/>
            <a:chExt cx="2344580" cy="3432479"/>
          </a:xfrm>
        </p:grpSpPr>
        <p:grpSp>
          <p:nvGrpSpPr>
            <p:cNvPr id="12" name="Группа 11"/>
            <p:cNvGrpSpPr/>
            <p:nvPr/>
          </p:nvGrpSpPr>
          <p:grpSpPr>
            <a:xfrm>
              <a:off x="438201" y="2444793"/>
              <a:ext cx="2344580" cy="3410135"/>
              <a:chOff x="3583781" y="2423161"/>
              <a:chExt cx="2344580" cy="3410135"/>
            </a:xfrm>
          </p:grpSpPr>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55" t="3048" r="34104" b="4099"/>
              <a:stretch/>
            </p:blipFill>
            <p:spPr bwMode="auto">
              <a:xfrm>
                <a:off x="3583781" y="2423161"/>
                <a:ext cx="2344580" cy="226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5896" t="29309" r="1359" b="34089"/>
              <a:stretch/>
            </p:blipFill>
            <p:spPr bwMode="auto">
              <a:xfrm>
                <a:off x="4251924" y="4941168"/>
                <a:ext cx="1174945" cy="89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1282280" y="5005238"/>
              <a:ext cx="1204066" cy="872034"/>
            </a:xfrm>
            <a:prstGeom prst="rect">
              <a:avLst/>
            </a:prstGeom>
            <a:solidFill>
              <a:schemeClr val="bg1"/>
            </a:solidFill>
          </p:spPr>
          <p:txBody>
            <a:bodyPr wrap="square" lIns="36000" tIns="0" rIns="0" bIns="0" rtlCol="0">
              <a:spAutoFit/>
            </a:bodyPr>
            <a:lstStyle/>
            <a:p>
              <a:pPr>
                <a:lnSpc>
                  <a:spcPts val="700"/>
                </a:lnSpc>
                <a:spcAft>
                  <a:spcPts val="400"/>
                </a:spcAft>
              </a:pPr>
              <a:r>
                <a:rPr lang="en-US" sz="700" dirty="0"/>
                <a:t>Regulating ecosystem services</a:t>
              </a:r>
            </a:p>
            <a:p>
              <a:pPr>
                <a:lnSpc>
                  <a:spcPts val="700"/>
                </a:lnSpc>
                <a:spcAft>
                  <a:spcPts val="400"/>
                </a:spcAft>
              </a:pPr>
              <a:r>
                <a:rPr lang="en-US" sz="700" dirty="0"/>
                <a:t>Socio-cultural ecosystem services</a:t>
              </a:r>
            </a:p>
            <a:p>
              <a:pPr>
                <a:lnSpc>
                  <a:spcPts val="700"/>
                </a:lnSpc>
                <a:spcAft>
                  <a:spcPts val="400"/>
                </a:spcAft>
              </a:pPr>
              <a:r>
                <a:rPr lang="en-US" sz="700" dirty="0"/>
                <a:t>Provisioning ecosystem services</a:t>
              </a:r>
            </a:p>
            <a:p>
              <a:pPr>
                <a:lnSpc>
                  <a:spcPts val="700"/>
                </a:lnSpc>
                <a:spcAft>
                  <a:spcPts val="400"/>
                </a:spcAft>
              </a:pPr>
              <a:r>
                <a:rPr lang="en-US" sz="700" dirty="0"/>
                <a:t>Abiotic services (coal extraction)</a:t>
              </a:r>
              <a:endParaRPr lang="ru-RU" sz="700" dirty="0"/>
            </a:p>
          </p:txBody>
        </p:sp>
      </p:grpSp>
      <p:sp>
        <p:nvSpPr>
          <p:cNvPr id="13" name="Прямоугольник 12"/>
          <p:cNvSpPr/>
          <p:nvPr/>
        </p:nvSpPr>
        <p:spPr>
          <a:xfrm>
            <a:off x="6444208" y="3320217"/>
            <a:ext cx="518091" cy="153888"/>
          </a:xfrm>
          <a:prstGeom prst="rect">
            <a:avLst/>
          </a:prstGeom>
        </p:spPr>
        <p:txBody>
          <a:bodyPr wrap="none">
            <a:spAutoFit/>
          </a:bodyPr>
          <a:lstStyle/>
          <a:p>
            <a:r>
              <a:rPr lang="en-US" sz="400" dirty="0"/>
              <a:t>coal extraction</a:t>
            </a:r>
            <a:endParaRPr lang="ru-RU" sz="1100" dirty="0"/>
          </a:p>
        </p:txBody>
      </p:sp>
    </p:spTree>
    <p:extLst>
      <p:ext uri="{BB962C8B-B14F-4D97-AF65-F5344CB8AC3E}">
        <p14:creationId xmlns:p14="http://schemas.microsoft.com/office/powerpoint/2010/main" val="1413193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797" y="188640"/>
            <a:ext cx="8305800" cy="1140736"/>
          </a:xfrm>
        </p:spPr>
        <p:txBody>
          <a:bodyPr>
            <a:normAutofit/>
          </a:bodyPr>
          <a:lstStyle/>
          <a:p>
            <a:pPr algn="ctr"/>
            <a:r>
              <a:rPr lang="en-US" sz="2800" b="1" dirty="0">
                <a:cs typeface="Arial" panose="020B0604020202020204" pitchFamily="34" charset="0"/>
              </a:rPr>
              <a:t>Future prospects of SEEA in Russia</a:t>
            </a:r>
            <a:endParaRPr lang="ru-RU" sz="2800" dirty="0"/>
          </a:p>
        </p:txBody>
      </p:sp>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18</a:t>
            </a:fld>
            <a:endParaRPr lang="ru-RU">
              <a:solidFill>
                <a:srgbClr val="04617B">
                  <a:shade val="90000"/>
                </a:srgbClr>
              </a:solidFill>
            </a:endParaRPr>
          </a:p>
        </p:txBody>
      </p:sp>
      <p:sp>
        <p:nvSpPr>
          <p:cNvPr id="4" name="Объект 3"/>
          <p:cNvSpPr>
            <a:spLocks noGrp="1"/>
          </p:cNvSpPr>
          <p:nvPr>
            <p:ph idx="4294967295"/>
          </p:nvPr>
        </p:nvSpPr>
        <p:spPr>
          <a:xfrm>
            <a:off x="4788024" y="1844824"/>
            <a:ext cx="4176464" cy="4536504"/>
          </a:xfrm>
        </p:spPr>
        <p:txBody>
          <a:bodyPr>
            <a:normAutofit fontScale="85000" lnSpcReduction="20000"/>
          </a:bodyPr>
          <a:lstStyle/>
          <a:p>
            <a:pPr marL="0" lvl="0" indent="0">
              <a:buNone/>
            </a:pPr>
            <a:r>
              <a:rPr lang="en-US" sz="1800" dirty="0">
                <a:latin typeface="Times New Roman" panose="02020603050405020304" pitchFamily="18" charset="0"/>
                <a:cs typeface="Times New Roman" panose="02020603050405020304" pitchFamily="18" charset="0"/>
              </a:rPr>
              <a:t>Abstract of Resolution of IV All-Russian </a:t>
            </a:r>
            <a:r>
              <a:rPr lang="en-GB" sz="1800" dirty="0">
                <a:latin typeface="Times New Roman" panose="02020603050405020304" pitchFamily="18" charset="0"/>
                <a:cs typeface="Times New Roman" panose="02020603050405020304" pitchFamily="18" charset="0"/>
              </a:rPr>
              <a:t>Congress on Environmental Protection:</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“When implementing the principles of the green economy, it is necessary to </a:t>
            </a:r>
            <a:r>
              <a:rPr lang="en-US" sz="1800" b="1" dirty="0">
                <a:latin typeface="Times New Roman" panose="02020603050405020304" pitchFamily="18" charset="0"/>
                <a:cs typeface="Times New Roman" panose="02020603050405020304" pitchFamily="18" charset="0"/>
              </a:rPr>
              <a:t>take into account the improvement of environmental statistics</a:t>
            </a:r>
            <a:r>
              <a:rPr lang="en-US" sz="1800" dirty="0">
                <a:latin typeface="Times New Roman" panose="02020603050405020304" pitchFamily="18" charset="0"/>
                <a:cs typeface="Times New Roman" panose="02020603050405020304" pitchFamily="18" charset="0"/>
              </a:rPr>
              <a:t>, drawing attention to improving the completeness and quality of accounting of environmental investments and other costs at micro- and macro levels, the development, amendments and adjustment of federal and departmental statistical data, as well as the implementation of international standards in the field of the System of National Accounts and the corresponding </a:t>
            </a:r>
            <a:r>
              <a:rPr lang="en-US" sz="1800" b="1" dirty="0">
                <a:latin typeface="Times New Roman" panose="02020603050405020304" pitchFamily="18" charset="0"/>
                <a:cs typeface="Times New Roman" panose="02020603050405020304" pitchFamily="18" charset="0"/>
              </a:rPr>
              <a:t>System of Environmental and Economic Accounting</a:t>
            </a:r>
            <a:r>
              <a:rPr lang="en-US" sz="1800" dirty="0">
                <a:latin typeface="Times New Roman" panose="02020603050405020304" pitchFamily="18" charset="0"/>
                <a:cs typeface="Times New Roman" panose="02020603050405020304" pitchFamily="18" charset="0"/>
              </a:rPr>
              <a:t>” (art. 5.2)</a:t>
            </a:r>
          </a:p>
          <a:p>
            <a:pPr marL="0" lvl="0" indent="0">
              <a:buNone/>
            </a:pPr>
            <a:endParaRPr lang="ru-RU" sz="1800" dirty="0">
              <a:latin typeface="Times New Roman" panose="02020603050405020304" pitchFamily="18" charset="0"/>
              <a:cs typeface="Times New Roman" panose="02020603050405020304" pitchFamily="18" charset="0"/>
            </a:endParaRPr>
          </a:p>
          <a:p>
            <a:pPr marL="0" lvl="0" indent="0">
              <a:buNone/>
            </a:pPr>
            <a:r>
              <a:rPr lang="en-US" sz="1800" b="1" dirty="0">
                <a:latin typeface="Times New Roman" panose="02020603050405020304" pitchFamily="18" charset="0"/>
                <a:cs typeface="Times New Roman" panose="02020603050405020304" pitchFamily="18" charset="0"/>
              </a:rPr>
              <a:t>The assessment of ecosystem services </a:t>
            </a:r>
            <a:r>
              <a:rPr lang="en-US" sz="1800" dirty="0">
                <a:latin typeface="Times New Roman" panose="02020603050405020304" pitchFamily="18" charset="0"/>
                <a:cs typeface="Times New Roman" panose="02020603050405020304" pitchFamily="18" charset="0"/>
              </a:rPr>
              <a:t>is defined as the main target of government policy by decisions of the State Council of the Russian Federation on the issue "On the ecological development of the Russian Federation in the interests of future generations" (December 27, 2016).</a:t>
            </a:r>
            <a:endParaRPr lang="ru-RU" sz="1800" dirty="0">
              <a:latin typeface="Times New Roman" panose="02020603050405020304" pitchFamily="18" charset="0"/>
              <a:cs typeface="Times New Roman" panose="02020603050405020304" pitchFamily="18" charset="0"/>
            </a:endParaRPr>
          </a:p>
          <a:p>
            <a:pPr marL="0" lvl="0" indent="0" rtl="0">
              <a:buNone/>
            </a:pPr>
            <a:endParaRPr lang="ru-RU" sz="1800" dirty="0">
              <a:latin typeface="Times New Roman" panose="02020603050405020304" pitchFamily="18" charset="0"/>
              <a:cs typeface="Times New Roman" panose="02020603050405020304" pitchFamily="18" charset="0"/>
            </a:endParaRPr>
          </a:p>
          <a:p>
            <a:pPr marL="0" lvl="0" indent="0" rtl="0">
              <a:buNone/>
            </a:pPr>
            <a:endParaRPr lang="ru-RU" sz="1800" dirty="0">
              <a:latin typeface="Times New Roman" panose="02020603050405020304" pitchFamily="18" charset="0"/>
              <a:cs typeface="Times New Roman" panose="02020603050405020304" pitchFamily="18" charset="0"/>
            </a:endParaRPr>
          </a:p>
        </p:txBody>
      </p:sp>
      <p:pic>
        <p:nvPicPr>
          <p:cNvPr id="1026" name="Picture 2" descr="Z:\server_doc\__Материалы по проектам (рабочие)\2018\Женева\Otkryti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5878" y="1844824"/>
            <a:ext cx="4432819"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0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F2155E-DE4A-47BF-A6B3-48361C0DC6BF}" type="slidenum">
              <a:rPr lang="ru-RU" sz="1200">
                <a:solidFill>
                  <a:srgbClr val="045C75"/>
                </a:solidFill>
                <a:latin typeface="Constantia"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ru-RU" sz="1200">
              <a:solidFill>
                <a:srgbClr val="045C75"/>
              </a:solidFill>
              <a:latin typeface="Constantia" pitchFamily="18" charset="0"/>
            </a:endParaRPr>
          </a:p>
        </p:txBody>
      </p:sp>
      <p:sp>
        <p:nvSpPr>
          <p:cNvPr id="43011" name="Text Box 9"/>
          <p:cNvSpPr txBox="1">
            <a:spLocks noChangeArrowheads="1"/>
          </p:cNvSpPr>
          <p:nvPr/>
        </p:nvSpPr>
        <p:spPr bwMode="auto">
          <a:xfrm>
            <a:off x="683568" y="1412776"/>
            <a:ext cx="8531225" cy="3744417"/>
          </a:xfrm>
          <a:prstGeom prst="rect">
            <a:avLst/>
          </a:prstGeom>
          <a:noFill/>
          <a:ln w="9525">
            <a:noFill/>
            <a:round/>
            <a:headEnd/>
            <a:tailEnd/>
          </a:ln>
        </p:spPr>
        <p:txBody>
          <a:bodyPr/>
          <a:lstStyle/>
          <a:p>
            <a:pPr marL="365125" indent="-280988" algn="ctr">
              <a:lnSpc>
                <a:spcPct val="90000"/>
              </a:lnSpc>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3600" b="1" dirty="0">
                <a:solidFill>
                  <a:srgbClr val="04617B"/>
                </a:solidFill>
                <a:latin typeface="Calibri" panose="020F0502020204030204" pitchFamily="34" charset="0"/>
                <a:cs typeface="Calibri" panose="020F0502020204030204" pitchFamily="34" charset="0"/>
              </a:rPr>
              <a:t>Thank you for attention</a:t>
            </a:r>
            <a:r>
              <a:rPr lang="ru-RU" sz="3600" b="1" dirty="0">
                <a:solidFill>
                  <a:srgbClr val="04617B"/>
                </a:solidFill>
                <a:latin typeface="Calibri" panose="020F0502020204030204" pitchFamily="34" charset="0"/>
                <a:cs typeface="Calibri" panose="020F0502020204030204" pitchFamily="34" charset="0"/>
              </a:rPr>
              <a:t>! </a:t>
            </a:r>
          </a:p>
          <a:p>
            <a:pPr marL="365125" indent="-280988">
              <a:lnSpc>
                <a:spcPct val="90000"/>
              </a:lnSpc>
              <a:spcBef>
                <a:spcPts val="65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ru-RU" sz="2400" dirty="0">
              <a:solidFill>
                <a:srgbClr val="002060"/>
              </a:solidFill>
              <a:latin typeface="Calibri" panose="020F0502020204030204" pitchFamily="34" charset="0"/>
              <a:cs typeface="Calibri" panose="020F0502020204030204" pitchFamily="34" charset="0"/>
            </a:endParaRPr>
          </a:p>
          <a:p>
            <a:pPr marL="280988"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2400" b="1" dirty="0">
                <a:latin typeface="Arial" panose="020B0604020202020204" pitchFamily="34" charset="0"/>
                <a:cs typeface="Arial" panose="020B0604020202020204" pitchFamily="34" charset="0"/>
              </a:rPr>
              <a:t>E-mail</a:t>
            </a:r>
            <a:r>
              <a:rPr lang="ru-RU"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br>
              <a:rPr lang="ru-RU"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info@cadastr.org</a:t>
            </a:r>
            <a:r>
              <a:rPr lang="ru-RU"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info@group-rc</a:t>
            </a:r>
            <a:r>
              <a:rPr lang="en-US" sz="2400" b="1" dirty="0">
                <a:latin typeface="Arial" panose="020B0604020202020204" pitchFamily="34" charset="0"/>
                <a:cs typeface="Arial" panose="020B0604020202020204" pitchFamily="34" charset="0"/>
              </a:rPr>
              <a:t>. org</a:t>
            </a:r>
            <a:r>
              <a:rPr lang="ru-RU" sz="2400" b="1" dirty="0">
                <a:latin typeface="Arial" panose="020B0604020202020204" pitchFamily="34" charset="0"/>
                <a:cs typeface="Arial" panose="020B0604020202020204" pitchFamily="34" charset="0"/>
              </a:rPr>
              <a:t> </a:t>
            </a:r>
            <a:br>
              <a:rPr lang="ru-RU"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www.cadastr.org</a:t>
            </a:r>
            <a:br>
              <a:rPr lang="ru-RU"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www.ntc-rik.org</a:t>
            </a:r>
            <a:endParaRPr lang="en-US" sz="2400" i="1" dirty="0">
              <a:latin typeface="Arial" panose="020B0604020202020204" pitchFamily="34" charset="0"/>
              <a:cs typeface="Arial" panose="020B0604020202020204" pitchFamily="34" charset="0"/>
            </a:endParaRPr>
          </a:p>
          <a:p>
            <a:pPr marL="357188" indent="-277813" algn="ctr">
              <a:lnSpc>
                <a:spcPct val="90000"/>
              </a:lnSpc>
              <a:spcBef>
                <a:spcPts val="65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000" i="1" dirty="0">
                <a:latin typeface="Arial" panose="020B0604020202020204" pitchFamily="34" charset="0"/>
                <a:cs typeface="Arial" panose="020B0604020202020204" pitchFamily="34" charset="0"/>
              </a:rPr>
              <a:t>150043</a:t>
            </a:r>
            <a:r>
              <a:rPr lang="en-US" sz="2000" i="1" dirty="0">
                <a:latin typeface="Arial" panose="020B0604020202020204" pitchFamily="34" charset="0"/>
                <a:cs typeface="Arial" panose="020B0604020202020204" pitchFamily="34" charset="0"/>
              </a:rPr>
              <a:t> </a:t>
            </a:r>
            <a:r>
              <a:rPr lang="ru-RU" sz="20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22 Rosa Luxemburg Street,</a:t>
            </a:r>
          </a:p>
          <a:p>
            <a:pPr marL="280988" indent="-280988" algn="ctr">
              <a:lnSpc>
                <a:spcPct val="90000"/>
              </a:lnSpc>
              <a:spcBef>
                <a:spcPts val="65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2000" i="1" dirty="0">
                <a:latin typeface="Arial" panose="020B0604020202020204" pitchFamily="34" charset="0"/>
                <a:cs typeface="Arial" panose="020B0604020202020204" pitchFamily="34" charset="0"/>
              </a:rPr>
              <a:t> Yaroslavl, Russia</a:t>
            </a:r>
          </a:p>
          <a:p>
            <a:pPr marL="280988" indent="-280988" algn="ctr">
              <a:lnSpc>
                <a:spcPct val="90000"/>
              </a:lnSpc>
              <a:spcBef>
                <a:spcPts val="650"/>
              </a:spcBef>
              <a:buSzPct val="95000"/>
              <a:tabLst>
                <a:tab pos="628650" algn="l"/>
                <a:tab pos="1004888" algn="l"/>
                <a:tab pos="1919288" algn="l"/>
                <a:tab pos="2833688" algn="l"/>
                <a:tab pos="3748088" algn="l"/>
                <a:tab pos="4662488" algn="l"/>
                <a:tab pos="5576888" algn="l"/>
                <a:tab pos="6491288" algn="l"/>
                <a:tab pos="7405688" algn="l"/>
                <a:tab pos="8320088" algn="l"/>
                <a:tab pos="9234488" algn="l"/>
                <a:tab pos="10148888" algn="l"/>
              </a:tabLst>
            </a:pPr>
            <a:r>
              <a:rPr lang="en-US" sz="2000" i="1" dirty="0">
                <a:latin typeface="Arial" panose="020B0604020202020204" pitchFamily="34" charset="0"/>
                <a:cs typeface="Arial" panose="020B0604020202020204" pitchFamily="34" charset="0"/>
              </a:rPr>
              <a:t>+7 (4852) 75-19-83</a:t>
            </a:r>
            <a:endParaRPr lang="ru-RU" sz="2000" dirty="0">
              <a:solidFill>
                <a:srgbClr val="0B5395"/>
              </a:solidFill>
              <a:latin typeface="Arial" panose="020B0604020202020204" pitchFamily="34" charset="0"/>
              <a:cs typeface="Arial" panose="020B0604020202020204" pitchFamily="34" charset="0"/>
            </a:endParaRPr>
          </a:p>
        </p:txBody>
      </p:sp>
      <p:sp>
        <p:nvSpPr>
          <p:cNvPr id="13" name="Номер слайда 12"/>
          <p:cNvSpPr>
            <a:spLocks noGrp="1"/>
          </p:cNvSpPr>
          <p:nvPr>
            <p:ph type="sldNum" sz="quarter" idx="12"/>
          </p:nvPr>
        </p:nvSpPr>
        <p:spPr/>
        <p:txBody>
          <a:bodyPr/>
          <a:lstStyle/>
          <a:p>
            <a:pPr>
              <a:defRPr/>
            </a:pPr>
            <a:fld id="{86CD5A7C-3C50-4602-8CAE-8C39DB22A4AF}" type="slidenum">
              <a:rPr lang="ru-RU"/>
              <a:pPr>
                <a:defRPr/>
              </a:pPr>
              <a:t>19</a:t>
            </a:fld>
            <a:endParaRPr lang="ru-RU"/>
          </a:p>
        </p:txBody>
      </p:sp>
      <p:pic>
        <p:nvPicPr>
          <p:cNvPr id="5122" name="Picture 2" descr="http://ntc-rik.ru/upload/iblock/3cf/%D0%9E%D0%B1%D0%BB%D0%BE%D0%B6%D0%BA%D0%B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385" y="3182892"/>
            <a:ext cx="1883648" cy="27829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02565" y="5059584"/>
            <a:ext cx="1921868" cy="461665"/>
          </a:xfrm>
          <a:prstGeom prst="rect">
            <a:avLst/>
          </a:prstGeom>
        </p:spPr>
        <p:txBody>
          <a:bodyPr wrap="square">
            <a:spAutoFit/>
          </a:bodyPr>
          <a:lstStyle/>
          <a:p>
            <a:r>
              <a:rPr lang="ru-RU" sz="800" b="1" i="1" dirty="0">
                <a:solidFill>
                  <a:schemeClr val="bg1"/>
                </a:solidFill>
              </a:rPr>
              <a:t>Фоменко Г.А., Фоменко М.А., </a:t>
            </a:r>
            <a:r>
              <a:rPr lang="ru-RU" sz="800" b="1" i="1" dirty="0" err="1">
                <a:solidFill>
                  <a:schemeClr val="bg1"/>
                </a:solidFill>
              </a:rPr>
              <a:t>Лошадкин</a:t>
            </a:r>
            <a:r>
              <a:rPr lang="ru-RU" sz="800" b="1" i="1" dirty="0">
                <a:solidFill>
                  <a:schemeClr val="bg1"/>
                </a:solidFill>
              </a:rPr>
              <a:t> К.А., Михайлова А.В., </a:t>
            </a:r>
            <a:r>
              <a:rPr lang="ru-RU" sz="800" b="1" i="1" dirty="0" err="1">
                <a:solidFill>
                  <a:schemeClr val="bg1"/>
                </a:solidFill>
              </a:rPr>
              <a:t>Арабова</a:t>
            </a:r>
            <a:r>
              <a:rPr lang="ru-RU" sz="800" b="1" i="1" dirty="0">
                <a:solidFill>
                  <a:schemeClr val="bg1"/>
                </a:solidFill>
              </a:rPr>
              <a:t> Е.А.</a:t>
            </a:r>
            <a:endParaRPr lang="ru-RU" sz="800" b="1" dirty="0">
              <a:solidFill>
                <a:schemeClr val="bg1"/>
              </a:solidFill>
            </a:endParaRPr>
          </a:p>
        </p:txBody>
      </p:sp>
      <p:sp>
        <p:nvSpPr>
          <p:cNvPr id="9" name="Прямоугольник 8"/>
          <p:cNvSpPr/>
          <p:nvPr/>
        </p:nvSpPr>
        <p:spPr>
          <a:xfrm>
            <a:off x="323528" y="6054387"/>
            <a:ext cx="6192688" cy="630942"/>
          </a:xfrm>
          <a:prstGeom prst="rect">
            <a:avLst/>
          </a:prstGeom>
        </p:spPr>
        <p:txBody>
          <a:bodyPr wrap="square">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b="1" dirty="0"/>
              <a:t>* Environmental-Economic Accounting  in Resource Use: Theory and Practice</a:t>
            </a:r>
          </a:p>
          <a:p>
            <a:r>
              <a:rPr lang="en-US" sz="1000" dirty="0"/>
              <a:t>Georgy </a:t>
            </a:r>
            <a:r>
              <a:rPr lang="en-US" sz="1000" dirty="0" err="1"/>
              <a:t>Fomenko</a:t>
            </a:r>
            <a:r>
              <a:rPr lang="en-US" sz="1000" dirty="0"/>
              <a:t>, Marina </a:t>
            </a:r>
            <a:r>
              <a:rPr lang="en-US" sz="1000" dirty="0" err="1"/>
              <a:t>Fomenko</a:t>
            </a:r>
            <a:r>
              <a:rPr lang="en-US" sz="1000" dirty="0"/>
              <a:t>, Konstantin </a:t>
            </a:r>
            <a:r>
              <a:rPr lang="en-US" sz="1000" dirty="0" err="1"/>
              <a:t>Loshadkin</a:t>
            </a:r>
            <a:r>
              <a:rPr lang="en-US" sz="1000" dirty="0"/>
              <a:t>,</a:t>
            </a:r>
            <a:r>
              <a:rPr lang="ru-RU" sz="1000" dirty="0"/>
              <a:t> </a:t>
            </a:r>
            <a:r>
              <a:rPr lang="en-US" sz="1000" dirty="0"/>
              <a:t>Anastasia </a:t>
            </a:r>
            <a:r>
              <a:rPr lang="en-US" sz="1000" dirty="0" err="1"/>
              <a:t>Mikhailova</a:t>
            </a:r>
            <a:r>
              <a:rPr lang="en-US" sz="1000" dirty="0"/>
              <a:t>, Elena </a:t>
            </a:r>
            <a:r>
              <a:rPr lang="en-US" sz="1000" dirty="0" err="1"/>
              <a:t>Arabova</a:t>
            </a:r>
            <a:endParaRPr lang="ru-RU" sz="1000" dirty="0"/>
          </a:p>
          <a:p>
            <a:endParaRPr lang="ru-RU" sz="1200" dirty="0"/>
          </a:p>
        </p:txBody>
      </p:sp>
      <p:sp>
        <p:nvSpPr>
          <p:cNvPr id="3" name="Прямоугольник 2"/>
          <p:cNvSpPr/>
          <p:nvPr/>
        </p:nvSpPr>
        <p:spPr>
          <a:xfrm>
            <a:off x="2054512" y="3820398"/>
            <a:ext cx="274434" cy="369332"/>
          </a:xfrm>
          <a:prstGeom prst="rect">
            <a:avLst/>
          </a:prstGeom>
        </p:spPr>
        <p:txBody>
          <a:bodyPr wrap="none">
            <a:spAutoFit/>
          </a:bodyPr>
          <a:lstStyle/>
          <a:p>
            <a:r>
              <a:rPr lang="en-US" dirty="0">
                <a:solidFill>
                  <a:schemeClr val="bg1"/>
                </a:solidFill>
              </a:rPr>
              <a:t>*</a:t>
            </a:r>
            <a:endParaRPr lang="ru-RU"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576064"/>
          </a:xfrm>
        </p:spPr>
        <p:txBody>
          <a:bodyPr/>
          <a:lstStyle/>
          <a:p>
            <a:pPr algn="ctr"/>
            <a:r>
              <a:rPr lang="en-US" sz="2800" b="1" dirty="0">
                <a:latin typeface="Arial" panose="020B0604020202020204" pitchFamily="34" charset="0"/>
                <a:cs typeface="Arial" panose="020B0604020202020204" pitchFamily="34" charset="0"/>
              </a:rPr>
              <a:t>The basis for SEEA development in Russia</a:t>
            </a:r>
            <a:endParaRPr lang="ru-RU" sz="2800" b="1" dirty="0"/>
          </a:p>
        </p:txBody>
      </p:sp>
      <p:sp>
        <p:nvSpPr>
          <p:cNvPr id="3" name="Объект 2"/>
          <p:cNvSpPr>
            <a:spLocks noGrp="1"/>
          </p:cNvSpPr>
          <p:nvPr>
            <p:ph idx="1"/>
          </p:nvPr>
        </p:nvSpPr>
        <p:spPr/>
        <p:txBody>
          <a:bodyPr/>
          <a:lstStyle/>
          <a:p>
            <a:pPr marL="0" indent="0">
              <a:lnSpc>
                <a:spcPct val="114000"/>
              </a:lnSpc>
              <a:spcBef>
                <a:spcPts val="300"/>
              </a:spcBef>
              <a:spcAft>
                <a:spcPts val="300"/>
              </a:spcAft>
              <a:buNone/>
            </a:pPr>
            <a:r>
              <a:rPr lang="ru-RU" sz="1400" b="1" dirty="0">
                <a:latin typeface="Arial" panose="020B0604020202020204" pitchFamily="34" charset="0"/>
                <a:cs typeface="Arial" panose="020B0604020202020204" pitchFamily="34" charset="0"/>
              </a:rPr>
              <a:t>1.</a:t>
            </a:r>
            <a:r>
              <a:rPr lang="ru-RU"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Federal Law of the RSFSR No. 2060-1 of 19.12.1991 </a:t>
            </a:r>
            <a:r>
              <a:rPr lang="en-US" sz="1400" dirty="0">
                <a:latin typeface="Arial" panose="020B0604020202020204" pitchFamily="34" charset="0"/>
                <a:cs typeface="Arial" panose="020B0604020202020204" pitchFamily="34" charset="0"/>
              </a:rPr>
              <a:t>“On Environmental Protection”, Article 16. “Accounting and socio-economic assessment of natural resources: state environmental agencies, in cooperation with state statistics agencies, natural resource users conduct quantitative and qualitative accounting of natural resources and recyclable materials, and determine their socio-economic assessment”* </a:t>
            </a:r>
          </a:p>
          <a:p>
            <a:pPr marL="0" indent="0">
              <a:lnSpc>
                <a:spcPct val="114000"/>
              </a:lnSpc>
              <a:spcBef>
                <a:spcPts val="300"/>
              </a:spcBef>
              <a:spcAft>
                <a:spcPts val="300"/>
              </a:spcAft>
              <a:buNone/>
            </a:pPr>
            <a:r>
              <a:rPr lang="ru-RU" sz="1400" b="1" dirty="0">
                <a:latin typeface="Arial" panose="020B0604020202020204" pitchFamily="34" charset="0"/>
                <a:cs typeface="Arial" panose="020B0604020202020204" pitchFamily="34" charset="0"/>
              </a:rPr>
              <a:t>2. </a:t>
            </a:r>
            <a:r>
              <a:rPr lang="en-US" sz="1400" b="1" dirty="0">
                <a:latin typeface="Arial" panose="020B0604020202020204" pitchFamily="34" charset="0"/>
                <a:cs typeface="Arial" panose="020B0604020202020204" pitchFamily="34" charset="0"/>
              </a:rPr>
              <a:t>The Order of the Deputy Chairman of the Council of Ministers - the Government of the Russian Federation No. 58-rz of 07.05.1993 </a:t>
            </a:r>
            <a:r>
              <a:rPr lang="en-US" sz="1400" dirty="0">
                <a:latin typeface="Arial" panose="020B0604020202020204" pitchFamily="34" charset="0"/>
                <a:cs typeface="Arial" panose="020B0604020202020204" pitchFamily="34" charset="0"/>
              </a:rPr>
              <a:t>“On the Improvement of Quantitative and Qualitative Accounting of Natural Resources”</a:t>
            </a:r>
            <a:endParaRPr lang="ru-RU" sz="1400" dirty="0">
              <a:latin typeface="Arial" panose="020B0604020202020204" pitchFamily="34" charset="0"/>
              <a:cs typeface="Arial" panose="020B0604020202020204" pitchFamily="34" charset="0"/>
            </a:endParaRPr>
          </a:p>
          <a:p>
            <a:pPr marL="0" indent="0">
              <a:lnSpc>
                <a:spcPct val="114000"/>
              </a:lnSpc>
              <a:spcBef>
                <a:spcPts val="300"/>
              </a:spcBef>
              <a:spcAft>
                <a:spcPts val="300"/>
              </a:spcAft>
              <a:buNone/>
            </a:pPr>
            <a:r>
              <a:rPr lang="ru-RU" sz="1400" b="1" dirty="0">
                <a:latin typeface="Arial" panose="020B0604020202020204" pitchFamily="34" charset="0"/>
                <a:cs typeface="Arial" panose="020B0604020202020204" pitchFamily="34" charset="0"/>
              </a:rPr>
              <a:t>3. </a:t>
            </a:r>
            <a:r>
              <a:rPr lang="en-US" sz="1400" b="1" dirty="0">
                <a:latin typeface="Arial" panose="020B0604020202020204" pitchFamily="34" charset="0"/>
                <a:cs typeface="Arial" panose="020B0604020202020204" pitchFamily="34" charset="0"/>
              </a:rPr>
              <a:t>Order of the Ministry of Environmental Protection and Natural Resources of the Russian Federation No. 103 of 27.05.1993 </a:t>
            </a:r>
            <a:r>
              <a:rPr lang="en-US" sz="1400" dirty="0">
                <a:latin typeface="Arial" panose="020B0604020202020204" pitchFamily="34" charset="0"/>
                <a:cs typeface="Arial" panose="020B0604020202020204" pitchFamily="34" charset="0"/>
              </a:rPr>
              <a:t>“On Conducting of Experiment on Improving Accounting and the Social-Economic Assessment of the Natural Resource Potential” </a:t>
            </a:r>
            <a:endParaRPr lang="ru-RU" sz="1400" dirty="0">
              <a:latin typeface="Arial" panose="020B0604020202020204" pitchFamily="34" charset="0"/>
              <a:cs typeface="Arial" panose="020B0604020202020204" pitchFamily="34" charset="0"/>
            </a:endParaRPr>
          </a:p>
          <a:p>
            <a:pPr marL="0" indent="0">
              <a:lnSpc>
                <a:spcPct val="114000"/>
              </a:lnSpc>
              <a:spcBef>
                <a:spcPts val="300"/>
              </a:spcBef>
              <a:spcAft>
                <a:spcPts val="300"/>
              </a:spcAft>
              <a:buNone/>
            </a:pPr>
            <a:r>
              <a:rPr lang="ru-RU" sz="1400" b="1" dirty="0">
                <a:latin typeface="Arial" panose="020B0604020202020204" pitchFamily="34" charset="0"/>
                <a:cs typeface="Arial" panose="020B0604020202020204" pitchFamily="34" charset="0"/>
              </a:rPr>
              <a:t>4. </a:t>
            </a:r>
            <a:r>
              <a:rPr lang="en-US" sz="1400" b="1" dirty="0">
                <a:latin typeface="Arial" panose="020B0604020202020204" pitchFamily="34" charset="0"/>
                <a:cs typeface="Arial" panose="020B0604020202020204" pitchFamily="34" charset="0"/>
              </a:rPr>
              <a:t>Order of the Ministry of Environmental Protection and Natural Resources of the Russian Federation No. 326 of 17.08.1995 </a:t>
            </a:r>
            <a:r>
              <a:rPr lang="en-US" sz="1400" dirty="0">
                <a:latin typeface="Arial" panose="020B0604020202020204" pitchFamily="34" charset="0"/>
                <a:cs typeface="Arial" panose="020B0604020202020204" pitchFamily="34" charset="0"/>
              </a:rPr>
              <a:t>“On approval of the Provisional Regulations on the Development of Complex Territorial </a:t>
            </a:r>
            <a:r>
              <a:rPr lang="en-US" sz="1400" dirty="0" err="1">
                <a:latin typeface="Arial" panose="020B0604020202020204" pitchFamily="34" charset="0"/>
                <a:cs typeface="Arial" panose="020B0604020202020204" pitchFamily="34" charset="0"/>
              </a:rPr>
              <a:t>Cadastres</a:t>
            </a:r>
            <a:r>
              <a:rPr lang="en-US" sz="1400" dirty="0">
                <a:latin typeface="Arial" panose="020B0604020202020204" pitchFamily="34" charset="0"/>
                <a:cs typeface="Arial" panose="020B0604020202020204" pitchFamily="34" charset="0"/>
              </a:rPr>
              <a:t> of Natural Resources and Objects”</a:t>
            </a:r>
          </a:p>
          <a:p>
            <a:pPr marL="0" indent="0">
              <a:lnSpc>
                <a:spcPct val="114000"/>
              </a:lnSpc>
              <a:spcBef>
                <a:spcPts val="300"/>
              </a:spcBef>
              <a:spcAft>
                <a:spcPts val="300"/>
              </a:spcAft>
              <a:buNone/>
            </a:pPr>
            <a:r>
              <a:rPr lang="ru-RU" sz="11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At the present moment the Federal Law No. 7-FZ of 10.01.2002 is in force (as amended on 31.12.2017) “On Environmental Protection”, which provides for the economic evaluation of natural and human-natural objects (Article 5) and the creation of a unified system of state environmental monitoring (Articles 63, 63.1.63.2)</a:t>
            </a:r>
            <a:endParaRPr lang="ru-RU" sz="105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a:t>
            </a:fld>
            <a:endParaRPr lang="ru-RU"/>
          </a:p>
        </p:txBody>
      </p:sp>
    </p:spTree>
    <p:extLst>
      <p:ext uri="{BB962C8B-B14F-4D97-AF65-F5344CB8AC3E}">
        <p14:creationId xmlns:p14="http://schemas.microsoft.com/office/powerpoint/2010/main" val="66258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3832"/>
            <a:ext cx="8229600" cy="1143000"/>
          </a:xfrm>
        </p:spPr>
        <p:txBody>
          <a:bodyPr/>
          <a:lstStyle/>
          <a:p>
            <a:pPr algn="ctr"/>
            <a:r>
              <a:rPr lang="en-US" sz="2400" b="1" dirty="0">
                <a:latin typeface="Arial" panose="020B0604020202020204" pitchFamily="34" charset="0"/>
                <a:cs typeface="Arial" panose="020B0604020202020204" pitchFamily="34" charset="0"/>
              </a:rPr>
              <a:t>Federal Experiment on Improving Accounting and Socio-economic Assessment of Natural Resources Potential </a:t>
            </a:r>
            <a:r>
              <a:rPr lang="en-US" sz="1800" b="1" dirty="0">
                <a:latin typeface="Arial" panose="020B0604020202020204" pitchFamily="34" charset="0"/>
                <a:cs typeface="Arial" panose="020B0604020202020204" pitchFamily="34" charset="0"/>
              </a:rPr>
              <a:t>(Order of the Council of Ministers of the Government of the Russian Federation of May 7, 1993 No. 58-rz)</a:t>
            </a:r>
            <a:endParaRPr lang="ru-RU" sz="18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199" y="2046250"/>
            <a:ext cx="8341965" cy="2678894"/>
          </a:xfrm>
        </p:spPr>
        <p:txBody>
          <a:bodyPr/>
          <a:lstStyle/>
          <a:p>
            <a:pPr marL="0" indent="0">
              <a:spcBef>
                <a:spcPts val="300"/>
              </a:spcBef>
              <a:spcAft>
                <a:spcPts val="300"/>
              </a:spcAft>
              <a:buNone/>
            </a:pPr>
            <a:r>
              <a:rPr lang="ru-RU" sz="16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The experiment involved 32 federal subjects of the Russian Federation. It resulted in the adopted resolutions of the Heads of the federal subjects of the Russian Federation on the organization of accounting and socio-economic assessment of the natural resource potential.</a:t>
            </a:r>
          </a:p>
          <a:p>
            <a:pPr marL="0" indent="0">
              <a:spcBef>
                <a:spcPts val="300"/>
              </a:spcBef>
              <a:spcAft>
                <a:spcPts val="300"/>
              </a:spcAft>
              <a:buNone/>
            </a:pPr>
            <a:r>
              <a:rPr lang="ru-RU" sz="1600" dirty="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1993 - Cadaster Institute was established as a subordinate organization of the Ministry of Natural Resources of Russia for scientific and methodological support of accounting and socio-economic assessment of the natural resource potential.</a:t>
            </a:r>
          </a:p>
          <a:p>
            <a:pPr marL="0" indent="0">
              <a:spcBef>
                <a:spcPts val="300"/>
              </a:spcBef>
              <a:spcAft>
                <a:spcPts val="300"/>
              </a:spcAft>
              <a:buNone/>
              <a:tabLst>
                <a:tab pos="6011863" algn="l"/>
                <a:tab pos="6456363" algn="l"/>
                <a:tab pos="6726238" algn="l"/>
                <a:tab pos="6997700" algn="l"/>
                <a:tab pos="7442200" algn="l"/>
                <a:tab pos="7537450" algn="l"/>
                <a:tab pos="7712075" algn="l"/>
              </a:tabLst>
            </a:pPr>
            <a:r>
              <a:rPr lang="ru-RU" sz="1600" dirty="0">
                <a:latin typeface="Arial" panose="020B0604020202020204" pitchFamily="34" charset="0"/>
                <a:cs typeface="Arial" panose="020B0604020202020204" pitchFamily="34" charset="0"/>
              </a:rPr>
              <a:t>3. </a:t>
            </a:r>
            <a:r>
              <a:rPr lang="en-US" sz="1600" dirty="0">
                <a:latin typeface="Arial" panose="020B0604020202020204" pitchFamily="34" charset="0"/>
                <a:cs typeface="Arial" panose="020B0604020202020204" pitchFamily="34" charset="0"/>
              </a:rPr>
              <a:t>1993, 1995 - all-Russian seminars on the improvement of accounting and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socio-economic assessment of the natural resource potential were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conducted in Cadaster Institute.</a:t>
            </a: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a:t>
            </a:fld>
            <a:endParaRPr lang="ru-RU"/>
          </a:p>
        </p:txBody>
      </p:sp>
      <p:grpSp>
        <p:nvGrpSpPr>
          <p:cNvPr id="7" name="Группа 6"/>
          <p:cNvGrpSpPr/>
          <p:nvPr/>
        </p:nvGrpSpPr>
        <p:grpSpPr>
          <a:xfrm>
            <a:off x="7531406" y="4077072"/>
            <a:ext cx="1368154" cy="1918605"/>
            <a:chOff x="7207491" y="3861048"/>
            <a:chExt cx="1684988" cy="2664296"/>
          </a:xfrm>
        </p:grpSpPr>
        <p:sp>
          <p:nvSpPr>
            <p:cNvPr id="6" name="Прямоугольник 5"/>
            <p:cNvSpPr/>
            <p:nvPr/>
          </p:nvSpPr>
          <p:spPr>
            <a:xfrm>
              <a:off x="7207491" y="3861048"/>
              <a:ext cx="1684988" cy="26642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8646" t="32586" r="48750" b="41379"/>
            <a:stretch/>
          </p:blipFill>
          <p:spPr bwMode="auto">
            <a:xfrm>
              <a:off x="7318240" y="4606739"/>
              <a:ext cx="1480925" cy="103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descr="Y:\server_doc\__Материалы по проектам (рабочие)\2018\Женева\Обложка №1-9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0283" y="4725144"/>
            <a:ext cx="1381047" cy="194881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87746" y="4739660"/>
            <a:ext cx="5544616" cy="1569660"/>
          </a:xfrm>
          <a:prstGeom prst="rect">
            <a:avLst/>
          </a:prstGeom>
        </p:spPr>
        <p:txBody>
          <a:bodyPr wrap="square">
            <a:spAutoFit/>
          </a:bodyPr>
          <a:lstStyle/>
          <a:p>
            <a:pPr marL="0" indent="0">
              <a:spcBef>
                <a:spcPts val="300"/>
              </a:spcBef>
              <a:spcAft>
                <a:spcPts val="300"/>
              </a:spcAft>
              <a:buNone/>
            </a:pPr>
            <a:r>
              <a:rPr lang="ru-RU" sz="1600" dirty="0">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rPr>
              <a:t>1996-2000 - Cadaster Institute carried out the first works on the implementation of the SNA / SEEA. Under the guidance of Professor Anil Markandya (World Bank), and obtained the first results on the monetary assessment of the natural capital of the federal subject of the Russian Federation and the municipal district (Yaroslavl Region).</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39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08" y="188640"/>
            <a:ext cx="8749480" cy="1224136"/>
          </a:xfrm>
        </p:spPr>
        <p:txBody>
          <a:bodyPr>
            <a:noAutofit/>
          </a:bodyPr>
          <a:lstStyle/>
          <a:p>
            <a:pPr algn="ctr"/>
            <a:br>
              <a:rPr lang="ru-RU" sz="2400" b="1" dirty="0">
                <a:cs typeface="Arial" pitchFamily="34" charset="0"/>
              </a:rPr>
            </a:br>
            <a:br>
              <a:rPr lang="ru-RU" sz="2400" b="1" dirty="0">
                <a:cs typeface="Arial" pitchFamily="34" charset="0"/>
              </a:rPr>
            </a:br>
            <a:br>
              <a:rPr lang="ru-RU" sz="2400" b="1" dirty="0">
                <a:cs typeface="Arial" pitchFamily="34" charset="0"/>
              </a:rPr>
            </a:br>
            <a:br>
              <a:rPr lang="ru-RU" sz="2400" b="1" dirty="0">
                <a:cs typeface="Arial" pitchFamily="34" charset="0"/>
              </a:rPr>
            </a:br>
            <a:br>
              <a:rPr lang="ru-RU" sz="2400" b="1" dirty="0">
                <a:cs typeface="Arial" pitchFamily="34" charset="0"/>
              </a:rPr>
            </a:br>
            <a:br>
              <a:rPr lang="ru-RU" sz="2400" b="1" dirty="0">
                <a:cs typeface="Arial" pitchFamily="34" charset="0"/>
              </a:rPr>
            </a:br>
            <a:r>
              <a:rPr lang="en-US" sz="2400" b="1" dirty="0">
                <a:cs typeface="Arial" pitchFamily="34" charset="0"/>
              </a:rPr>
              <a:t>Most significant projects on natural capital accounting and assessment using SEEA </a:t>
            </a:r>
            <a:r>
              <a:rPr lang="ru-RU" sz="1800" b="1" dirty="0">
                <a:cs typeface="Arial" pitchFamily="34" charset="0"/>
              </a:rPr>
              <a:t>(</a:t>
            </a:r>
            <a:r>
              <a:rPr lang="en-US" sz="1800" b="1" dirty="0">
                <a:cs typeface="Arial" pitchFamily="34" charset="0"/>
              </a:rPr>
              <a:t>experience of Cadaster Institute</a:t>
            </a:r>
            <a:r>
              <a:rPr lang="ru-RU" sz="1800" b="1" dirty="0">
                <a:cs typeface="Arial" pitchFamily="34" charset="0"/>
              </a:rPr>
              <a:t>)</a:t>
            </a:r>
          </a:p>
        </p:txBody>
      </p:sp>
      <p:sp>
        <p:nvSpPr>
          <p:cNvPr id="4" name="Номер слайда 3"/>
          <p:cNvSpPr>
            <a:spLocks noGrp="1"/>
          </p:cNvSpPr>
          <p:nvPr>
            <p:ph type="sldNum" sz="quarter" idx="12"/>
          </p:nvPr>
        </p:nvSpPr>
        <p:spPr/>
        <p:txBody>
          <a:bodyPr/>
          <a:lstStyle/>
          <a:p>
            <a:fld id="{9C5CCC13-D79F-40A8-84D7-AEED9D9243F2}" type="slidenum">
              <a:rPr lang="ru-RU" smtClean="0">
                <a:solidFill>
                  <a:srgbClr val="04617B">
                    <a:shade val="90000"/>
                  </a:srgbClr>
                </a:solidFill>
              </a:rPr>
              <a:pPr/>
              <a:t>4</a:t>
            </a:fld>
            <a:endParaRPr lang="ru-RU" dirty="0">
              <a:solidFill>
                <a:srgbClr val="04617B">
                  <a:shade val="90000"/>
                </a:srgb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52267434"/>
              </p:ext>
            </p:extLst>
          </p:nvPr>
        </p:nvGraphicFramePr>
        <p:xfrm>
          <a:off x="395536" y="1558424"/>
          <a:ext cx="8424936" cy="5025402"/>
        </p:xfrm>
        <a:graphic>
          <a:graphicData uri="http://schemas.openxmlformats.org/drawingml/2006/table">
            <a:tbl>
              <a:tblPr firstRow="1" firstCol="1" bandRow="1">
                <a:tableStyleId>{BC89EF96-8CEA-46FF-86C4-4CE0E7609802}</a:tableStyleId>
              </a:tblPr>
              <a:tblGrid>
                <a:gridCol w="2554025">
                  <a:extLst>
                    <a:ext uri="{9D8B030D-6E8A-4147-A177-3AD203B41FA5}">
                      <a16:colId xmlns:a16="http://schemas.microsoft.com/office/drawing/2014/main" val="20000"/>
                    </a:ext>
                  </a:extLst>
                </a:gridCol>
                <a:gridCol w="5870911">
                  <a:extLst>
                    <a:ext uri="{9D8B030D-6E8A-4147-A177-3AD203B41FA5}">
                      <a16:colId xmlns:a16="http://schemas.microsoft.com/office/drawing/2014/main" val="20001"/>
                    </a:ext>
                  </a:extLst>
                </a:gridCol>
              </a:tblGrid>
              <a:tr h="144016">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The targets</a:t>
                      </a:r>
                      <a:r>
                        <a:rPr lang="en-US" sz="800" baseline="0" dirty="0">
                          <a:effectLst/>
                          <a:latin typeface="Arial" panose="020B0604020202020204" pitchFamily="34" charset="0"/>
                          <a:cs typeface="Arial" panose="020B0604020202020204" pitchFamily="34" charset="0"/>
                        </a:rPr>
                        <a:t> </a:t>
                      </a:r>
                      <a:r>
                        <a:rPr lang="en-US" sz="800" dirty="0">
                          <a:effectLst/>
                          <a:latin typeface="Arial" panose="020B0604020202020204" pitchFamily="34" charset="0"/>
                          <a:cs typeface="Arial" panose="020B0604020202020204" pitchFamily="34" charset="0"/>
                        </a:rPr>
                        <a:t>of the natural resource management</a:t>
                      </a:r>
                      <a:endParaRPr lang="ru-RU" sz="10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Location / </a:t>
                      </a:r>
                      <a:r>
                        <a:rPr lang="en-GB" sz="800" dirty="0">
                          <a:effectLst/>
                          <a:latin typeface="Arial" panose="020B0604020202020204" pitchFamily="34" charset="0"/>
                          <a:cs typeface="Arial" panose="020B0604020202020204" pitchFamily="34" charset="0"/>
                        </a:rPr>
                        <a:t>Customer / Year</a:t>
                      </a:r>
                      <a:endParaRPr lang="ru-RU" sz="10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00"/>
                  </a:ext>
                </a:extLst>
              </a:tr>
              <a:tr h="144016">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Federal level</a:t>
                      </a:r>
                      <a:endParaRPr lang="ru-RU" sz="1000" dirty="0">
                        <a:effectLst/>
                        <a:latin typeface="Arial" panose="020B0604020202020204" pitchFamily="34" charset="0"/>
                        <a:ea typeface="Calibri"/>
                        <a:cs typeface="Arial" panose="020B0604020202020204" pitchFamily="34" charset="0"/>
                      </a:endParaRPr>
                    </a:p>
                  </a:txBody>
                  <a:tcPr marL="49930" marR="49930" marT="0" marB="0"/>
                </a:tc>
                <a:tc hMerge="1">
                  <a:txBody>
                    <a:bodyPr/>
                    <a:lstStyle/>
                    <a:p>
                      <a:endParaRPr lang="ru-RU"/>
                    </a:p>
                  </a:txBody>
                  <a:tcPr/>
                </a:tc>
                <a:extLst>
                  <a:ext uri="{0D108BD9-81ED-4DB2-BD59-A6C34878D82A}">
                    <a16:rowId xmlns:a16="http://schemas.microsoft.com/office/drawing/2014/main" val="10001"/>
                  </a:ext>
                </a:extLst>
              </a:tr>
              <a:tr h="227715">
                <a:tc>
                  <a:txBody>
                    <a:bodyPr/>
                    <a:lstStyle/>
                    <a:p>
                      <a:pPr marL="3175" indent="0">
                        <a:lnSpc>
                          <a:spcPct val="115000"/>
                        </a:lnSpc>
                        <a:spcAft>
                          <a:spcPts val="0"/>
                        </a:spcAft>
                      </a:pPr>
                      <a:r>
                        <a:rPr lang="ru-RU" sz="700" dirty="0">
                          <a:effectLst/>
                          <a:latin typeface="Arial" panose="020B0604020202020204" pitchFamily="34" charset="0"/>
                          <a:cs typeface="Arial" panose="020B0604020202020204" pitchFamily="34" charset="0"/>
                        </a:rPr>
                        <a:t>1. </a:t>
                      </a:r>
                      <a:r>
                        <a:rPr lang="en-GB" sz="700" dirty="0">
                          <a:effectLst/>
                          <a:latin typeface="Arial" panose="020B0604020202020204" pitchFamily="34" charset="0"/>
                          <a:cs typeface="Arial" panose="020B0604020202020204" pitchFamily="34" charset="0"/>
                        </a:rPr>
                        <a:t>Methodological support of SEEA</a:t>
                      </a:r>
                      <a:endParaRPr lang="ru-RU" sz="9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nSpc>
                          <a:spcPct val="115000"/>
                        </a:lnSpc>
                        <a:spcAft>
                          <a:spcPts val="0"/>
                        </a:spcAft>
                      </a:pPr>
                      <a:r>
                        <a:rPr lang="en-US" sz="700" kern="1200" dirty="0">
                          <a:effectLst/>
                          <a:latin typeface="Arial" panose="020B0604020202020204" pitchFamily="34" charset="0"/>
                          <a:cs typeface="Arial" panose="020B0604020202020204" pitchFamily="34" charset="0"/>
                        </a:rPr>
                        <a:t>Methodologies for calculating (1) indicators of the economic value of biological resources; (2) the volume of environmental expenditures by types and directions of costs / Rosstat / 2014, 2007-2009</a:t>
                      </a:r>
                      <a:endParaRPr lang="ru-RU" sz="9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02"/>
                  </a:ext>
                </a:extLst>
              </a:tr>
              <a:tr h="125090">
                <a:tc>
                  <a:txBody>
                    <a:bodyPr/>
                    <a:lstStyle/>
                    <a:p>
                      <a:pPr marL="3175" indent="0">
                        <a:lnSpc>
                          <a:spcPct val="115000"/>
                        </a:lnSpc>
                        <a:spcAft>
                          <a:spcPts val="0"/>
                        </a:spcAft>
                      </a:pPr>
                      <a:r>
                        <a:rPr lang="ru-RU" sz="700" dirty="0">
                          <a:effectLst/>
                          <a:latin typeface="Arial" panose="020B0604020202020204" pitchFamily="34" charset="0"/>
                          <a:cs typeface="Arial" panose="020B0604020202020204" pitchFamily="34" charset="0"/>
                        </a:rPr>
                        <a:t>2.</a:t>
                      </a:r>
                      <a:r>
                        <a:rPr lang="en-GB" sz="700" dirty="0">
                          <a:effectLst/>
                          <a:latin typeface="Arial" panose="020B0604020202020204" pitchFamily="34" charset="0"/>
                          <a:cs typeface="Arial" panose="020B0604020202020204" pitchFamily="34" charset="0"/>
                        </a:rPr>
                        <a:t> Methodological support of SEEA development</a:t>
                      </a:r>
                      <a:endParaRPr lang="ru-RU" sz="900" dirty="0">
                        <a:effectLst/>
                        <a:latin typeface="Arial" panose="020B0604020202020204" pitchFamily="34" charset="0"/>
                        <a:ea typeface="Calibri"/>
                        <a:cs typeface="Arial" panose="020B0604020202020204" pitchFamily="34" charset="0"/>
                      </a:endParaRPr>
                    </a:p>
                  </a:txBody>
                  <a:tcPr marL="49930" marR="49930" marT="0" marB="0">
                    <a:solidFill>
                      <a:schemeClr val="bg1"/>
                    </a:solidFill>
                  </a:tcPr>
                </a:tc>
                <a:tc>
                  <a:txBody>
                    <a:bodyPr/>
                    <a:lstStyle/>
                    <a:p>
                      <a:pPr>
                        <a:lnSpc>
                          <a:spcPct val="115000"/>
                        </a:lnSpc>
                        <a:spcAft>
                          <a:spcPts val="0"/>
                        </a:spcAft>
                      </a:pPr>
                      <a:r>
                        <a:rPr lang="en-US" sz="700" kern="1200" dirty="0">
                          <a:effectLst/>
                          <a:latin typeface="Arial" panose="020B0604020202020204" pitchFamily="34" charset="0"/>
                          <a:cs typeface="Arial" panose="020B0604020202020204" pitchFamily="34" charset="0"/>
                        </a:rPr>
                        <a:t>Methodology for the development of SEEA accounts for various types of natural assets / Russian Ministry of Environment/ 2014-2015.</a:t>
                      </a:r>
                      <a:endParaRPr lang="ru-RU" sz="900" dirty="0">
                        <a:effectLst/>
                        <a:latin typeface="Arial" panose="020B0604020202020204" pitchFamily="34" charset="0"/>
                        <a:ea typeface="Calibri"/>
                        <a:cs typeface="Arial" panose="020B0604020202020204" pitchFamily="34" charset="0"/>
                      </a:endParaRPr>
                    </a:p>
                  </a:txBody>
                  <a:tcPr marL="49930" marR="49930" marT="0" marB="0">
                    <a:solidFill>
                      <a:schemeClr val="bg1"/>
                    </a:solidFill>
                  </a:tcPr>
                </a:tc>
                <a:extLst>
                  <a:ext uri="{0D108BD9-81ED-4DB2-BD59-A6C34878D82A}">
                    <a16:rowId xmlns:a16="http://schemas.microsoft.com/office/drawing/2014/main" val="10003"/>
                  </a:ext>
                </a:extLst>
              </a:tr>
              <a:tr h="257415">
                <a:tc>
                  <a:txBody>
                    <a:bodyPr/>
                    <a:lstStyle/>
                    <a:p>
                      <a:pPr>
                        <a:lnSpc>
                          <a:spcPct val="115000"/>
                        </a:lnSpc>
                        <a:spcAft>
                          <a:spcPts val="0"/>
                        </a:spcAft>
                      </a:pPr>
                      <a:r>
                        <a:rPr lang="ru-RU" sz="700" dirty="0">
                          <a:effectLst/>
                          <a:latin typeface="Arial" panose="020B0604020202020204" pitchFamily="34" charset="0"/>
                          <a:cs typeface="Arial" panose="020B0604020202020204" pitchFamily="34" charset="0"/>
                        </a:rPr>
                        <a:t>3.</a:t>
                      </a:r>
                      <a:r>
                        <a:rPr lang="ru-RU" sz="700" kern="1200" dirty="0">
                          <a:effectLst/>
                          <a:latin typeface="Arial" panose="020B0604020202020204" pitchFamily="34" charset="0"/>
                          <a:cs typeface="Arial" panose="020B0604020202020204" pitchFamily="34" charset="0"/>
                        </a:rPr>
                        <a:t> </a:t>
                      </a:r>
                      <a:r>
                        <a:rPr lang="en-US" sz="700" kern="1200" dirty="0">
                          <a:effectLst/>
                          <a:latin typeface="Arial" panose="020B0604020202020204" pitchFamily="34" charset="0"/>
                          <a:cs typeface="Arial" panose="020B0604020202020204" pitchFamily="34" charset="0"/>
                        </a:rPr>
                        <a:t>Information support of</a:t>
                      </a:r>
                      <a:r>
                        <a:rPr lang="en-US" sz="700" kern="1200" baseline="0" dirty="0">
                          <a:effectLst/>
                          <a:latin typeface="Arial" panose="020B0604020202020204" pitchFamily="34" charset="0"/>
                          <a:cs typeface="Arial" panose="020B0604020202020204" pitchFamily="34" charset="0"/>
                        </a:rPr>
                        <a:t> SNA </a:t>
                      </a:r>
                      <a:r>
                        <a:rPr lang="en-US" sz="700" kern="1200" dirty="0">
                          <a:effectLst/>
                          <a:latin typeface="Arial" panose="020B0604020202020204" pitchFamily="34" charset="0"/>
                          <a:cs typeface="Arial" panose="020B0604020202020204" pitchFamily="34" charset="0"/>
                        </a:rPr>
                        <a:t>connecting with natural resources</a:t>
                      </a:r>
                      <a:endParaRPr lang="ru-RU" sz="900" dirty="0">
                        <a:effectLst/>
                        <a:latin typeface="Arial" panose="020B0604020202020204" pitchFamily="34" charset="0"/>
                        <a:cs typeface="Arial" panose="020B0604020202020204" pitchFamily="34" charset="0"/>
                      </a:endParaRPr>
                    </a:p>
                  </a:txBody>
                  <a:tcPr marL="49930" marR="49930" marT="0" marB="0">
                    <a:solidFill>
                      <a:schemeClr val="bg1"/>
                    </a:solidFill>
                  </a:tcPr>
                </a:tc>
                <a:tc>
                  <a:txBody>
                    <a:bodyPr/>
                    <a:lstStyle/>
                    <a:p>
                      <a:pPr>
                        <a:lnSpc>
                          <a:spcPct val="115000"/>
                        </a:lnSpc>
                        <a:spcAft>
                          <a:spcPts val="0"/>
                        </a:spcAft>
                      </a:pPr>
                      <a:r>
                        <a:rPr lang="en-US" sz="700" kern="1200" dirty="0">
                          <a:effectLst/>
                          <a:latin typeface="Arial" panose="020B0604020202020204" pitchFamily="34" charset="0"/>
                          <a:cs typeface="Arial" panose="020B0604020202020204" pitchFamily="34" charset="0"/>
                        </a:rPr>
                        <a:t>Obtaining the first assessment indicators for natural resources of the Russian Federation and Russian federal</a:t>
                      </a:r>
                      <a:r>
                        <a:rPr lang="en-US" sz="700" kern="1200" baseline="0" dirty="0">
                          <a:effectLst/>
                          <a:latin typeface="Arial" panose="020B0604020202020204" pitchFamily="34" charset="0"/>
                          <a:cs typeface="Arial" panose="020B0604020202020204" pitchFamily="34" charset="0"/>
                        </a:rPr>
                        <a:t> s</a:t>
                      </a:r>
                      <a:r>
                        <a:rPr lang="en-US" sz="700" kern="1200" dirty="0">
                          <a:effectLst/>
                          <a:latin typeface="Arial" panose="020B0604020202020204" pitchFamily="34" charset="0"/>
                          <a:cs typeface="Arial" panose="020B0604020202020204" pitchFamily="34" charset="0"/>
                        </a:rPr>
                        <a:t>ubjects for the development of SNA / Russian Ministry of Environment, with the participation of Rosstat / 2007-2009.</a:t>
                      </a:r>
                      <a:endParaRPr lang="ru-RU" sz="900" dirty="0">
                        <a:effectLst/>
                        <a:latin typeface="Arial" panose="020B0604020202020204" pitchFamily="34" charset="0"/>
                        <a:ea typeface="Calibri"/>
                        <a:cs typeface="Arial" panose="020B0604020202020204" pitchFamily="34" charset="0"/>
                      </a:endParaRPr>
                    </a:p>
                  </a:txBody>
                  <a:tcPr marL="49930" marR="49930" marT="0" marB="0">
                    <a:solidFill>
                      <a:schemeClr val="bg1"/>
                    </a:solidFill>
                  </a:tcPr>
                </a:tc>
                <a:extLst>
                  <a:ext uri="{0D108BD9-81ED-4DB2-BD59-A6C34878D82A}">
                    <a16:rowId xmlns:a16="http://schemas.microsoft.com/office/drawing/2014/main" val="10004"/>
                  </a:ext>
                </a:extLst>
              </a:tr>
              <a:tr h="259823">
                <a:tc>
                  <a:txBody>
                    <a:bodyPr/>
                    <a:lstStyle/>
                    <a:p>
                      <a:pPr>
                        <a:lnSpc>
                          <a:spcPct val="115000"/>
                        </a:lnSpc>
                        <a:spcAft>
                          <a:spcPts val="0"/>
                        </a:spcAft>
                      </a:pPr>
                      <a:r>
                        <a:rPr lang="ru-RU" sz="700" dirty="0">
                          <a:effectLst/>
                          <a:latin typeface="Arial" panose="020B0604020202020204" pitchFamily="34" charset="0"/>
                          <a:cs typeface="Arial" panose="020B0604020202020204" pitchFamily="34" charset="0"/>
                        </a:rPr>
                        <a:t>4. </a:t>
                      </a:r>
                      <a:r>
                        <a:rPr lang="en-US" sz="700" dirty="0">
                          <a:effectLst/>
                          <a:latin typeface="Arial" panose="020B0604020202020204" pitchFamily="34" charset="0"/>
                          <a:cs typeface="Arial" panose="020B0604020202020204" pitchFamily="34" charset="0"/>
                        </a:rPr>
                        <a:t>Increasing the management efficiency of the system of specially protected areas of federal significance</a:t>
                      </a:r>
                      <a:endParaRPr lang="ru-RU" sz="900" dirty="0">
                        <a:effectLst/>
                        <a:latin typeface="Arial" panose="020B0604020202020204" pitchFamily="34" charset="0"/>
                        <a:ea typeface="Calibri"/>
                        <a:cs typeface="Arial" panose="020B0604020202020204" pitchFamily="34" charset="0"/>
                      </a:endParaRPr>
                    </a:p>
                  </a:txBody>
                  <a:tcPr marL="49930" marR="49930" marT="0" marB="0">
                    <a:solidFill>
                      <a:schemeClr val="bg1"/>
                    </a:solidFill>
                  </a:tcPr>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Obtaining and monitoring of indicators of economic value of natural resources and ecosystem services provided by PAs (97 reserves and 40 national parks) / Russian Ministry of Environment/ 2010, 2015</a:t>
                      </a:r>
                      <a:endParaRPr lang="ru-RU" sz="900" dirty="0">
                        <a:effectLst/>
                        <a:latin typeface="Arial" panose="020B0604020202020204" pitchFamily="34" charset="0"/>
                        <a:ea typeface="Calibri"/>
                        <a:cs typeface="Arial" panose="020B0604020202020204" pitchFamily="34" charset="0"/>
                      </a:endParaRPr>
                    </a:p>
                  </a:txBody>
                  <a:tcPr marL="49930" marR="49930" marT="0" marB="0">
                    <a:solidFill>
                      <a:schemeClr val="bg1"/>
                    </a:solidFill>
                  </a:tcPr>
                </a:tc>
                <a:extLst>
                  <a:ext uri="{0D108BD9-81ED-4DB2-BD59-A6C34878D82A}">
                    <a16:rowId xmlns:a16="http://schemas.microsoft.com/office/drawing/2014/main" val="10005"/>
                  </a:ext>
                </a:extLst>
              </a:tr>
              <a:tr h="344996">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5. Development of management plans for  protected areas of federal significance</a:t>
                      </a:r>
                      <a:endParaRPr lang="ru-RU" sz="9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Reserve "</a:t>
                      </a:r>
                      <a:r>
                        <a:rPr lang="en-US" sz="700" dirty="0" err="1">
                          <a:effectLst/>
                          <a:latin typeface="Arial" panose="020B0604020202020204" pitchFamily="34" charset="0"/>
                          <a:cs typeface="Arial" panose="020B0604020202020204" pitchFamily="34" charset="0"/>
                        </a:rPr>
                        <a:t>Stolby</a:t>
                      </a:r>
                      <a:r>
                        <a:rPr lang="en-US" sz="700" dirty="0">
                          <a:effectLst/>
                          <a:latin typeface="Arial" panose="020B0604020202020204" pitchFamily="34" charset="0"/>
                          <a:cs typeface="Arial" panose="020B0604020202020204" pitchFamily="34" charset="0"/>
                        </a:rPr>
                        <a:t>" / State natural reserve "</a:t>
                      </a:r>
                      <a:r>
                        <a:rPr lang="en-US" sz="700" dirty="0" err="1">
                          <a:effectLst/>
                          <a:latin typeface="Arial" panose="020B0604020202020204" pitchFamily="34" charset="0"/>
                          <a:cs typeface="Arial" panose="020B0604020202020204" pitchFamily="34" charset="0"/>
                        </a:rPr>
                        <a:t>Stolby</a:t>
                      </a:r>
                      <a:r>
                        <a:rPr lang="en-US" sz="700" dirty="0">
                          <a:effectLst/>
                          <a:latin typeface="Arial" panose="020B0604020202020204" pitchFamily="34" charset="0"/>
                          <a:cs typeface="Arial" panose="020B0604020202020204" pitchFamily="34" charset="0"/>
                        </a:rPr>
                        <a:t>" / 2012</a:t>
                      </a:r>
                    </a:p>
                    <a:p>
                      <a:pPr>
                        <a:lnSpc>
                          <a:spcPct val="115000"/>
                        </a:lnSpc>
                        <a:spcAft>
                          <a:spcPts val="0"/>
                        </a:spcAft>
                      </a:pPr>
                      <a:r>
                        <a:rPr lang="en-US" sz="700" dirty="0">
                          <a:effectLst/>
                          <a:latin typeface="Arial" panose="020B0604020202020204" pitchFamily="34" charset="0"/>
                          <a:cs typeface="Arial" panose="020B0604020202020204" pitchFamily="34" charset="0"/>
                        </a:rPr>
                        <a:t>National Park "</a:t>
                      </a:r>
                      <a:r>
                        <a:rPr lang="en-US" sz="700" dirty="0" err="1">
                          <a:effectLst/>
                          <a:latin typeface="Arial" panose="020B0604020202020204" pitchFamily="34" charset="0"/>
                          <a:cs typeface="Arial" panose="020B0604020202020204" pitchFamily="34" charset="0"/>
                        </a:rPr>
                        <a:t>Pleshcheyevo</a:t>
                      </a:r>
                      <a:r>
                        <a:rPr lang="en-US" sz="700" dirty="0">
                          <a:effectLst/>
                          <a:latin typeface="Arial" panose="020B0604020202020204" pitchFamily="34" charset="0"/>
                          <a:cs typeface="Arial" panose="020B0604020202020204" pitchFamily="34" charset="0"/>
                        </a:rPr>
                        <a:t> Lake" / Rosprirodnadzor / 2005</a:t>
                      </a:r>
                    </a:p>
                    <a:p>
                      <a:pPr>
                        <a:lnSpc>
                          <a:spcPct val="115000"/>
                        </a:lnSpc>
                        <a:spcAft>
                          <a:spcPts val="0"/>
                        </a:spcAft>
                      </a:pPr>
                      <a:r>
                        <a:rPr lang="en-US" sz="700" dirty="0" err="1">
                          <a:effectLst/>
                          <a:latin typeface="Arial" panose="020B0604020202020204" pitchFamily="34" charset="0"/>
                          <a:cs typeface="Arial" panose="020B0604020202020204" pitchFamily="34" charset="0"/>
                        </a:rPr>
                        <a:t>Kostomukshsky</a:t>
                      </a:r>
                      <a:r>
                        <a:rPr lang="en-US" sz="700" dirty="0">
                          <a:effectLst/>
                          <a:latin typeface="Arial" panose="020B0604020202020204" pitchFamily="34" charset="0"/>
                          <a:cs typeface="Arial" panose="020B0604020202020204" pitchFamily="34" charset="0"/>
                        </a:rPr>
                        <a:t> Reserve / Rosprirodnadzor / 2005</a:t>
                      </a:r>
                      <a:endParaRPr lang="ru-RU" sz="9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06"/>
                  </a:ext>
                </a:extLst>
              </a:tr>
              <a:tr h="163417">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Federal subject level</a:t>
                      </a:r>
                      <a:endParaRPr lang="ru-RU" sz="1000" dirty="0">
                        <a:effectLst/>
                        <a:latin typeface="Arial" panose="020B0604020202020204" pitchFamily="34" charset="0"/>
                        <a:ea typeface="Calibri"/>
                        <a:cs typeface="Arial" panose="020B0604020202020204" pitchFamily="34" charset="0"/>
                      </a:endParaRPr>
                    </a:p>
                  </a:txBody>
                  <a:tcPr marL="49930" marR="49930" marT="0" marB="0"/>
                </a:tc>
                <a:tc hMerge="1">
                  <a:txBody>
                    <a:bodyPr/>
                    <a:lstStyle/>
                    <a:p>
                      <a:endParaRPr lang="ru-RU"/>
                    </a:p>
                  </a:txBody>
                  <a:tcPr/>
                </a:tc>
                <a:extLst>
                  <a:ext uri="{0D108BD9-81ED-4DB2-BD59-A6C34878D82A}">
                    <a16:rowId xmlns:a16="http://schemas.microsoft.com/office/drawing/2014/main" val="10007"/>
                  </a:ext>
                </a:extLst>
              </a:tr>
              <a:tr h="227715">
                <a:tc>
                  <a:txBody>
                    <a:bodyPr/>
                    <a:lstStyle/>
                    <a:p>
                      <a:pPr>
                        <a:lnSpc>
                          <a:spcPct val="115000"/>
                        </a:lnSpc>
                        <a:spcAft>
                          <a:spcPts val="0"/>
                        </a:spcAft>
                      </a:pPr>
                      <a:r>
                        <a:rPr lang="ru-RU" sz="700" dirty="0">
                          <a:effectLst/>
                          <a:latin typeface="Arial" panose="020B0604020202020204" pitchFamily="34" charset="0"/>
                          <a:cs typeface="Arial" panose="020B0604020202020204" pitchFamily="34" charset="0"/>
                        </a:rPr>
                        <a:t>1</a:t>
                      </a:r>
                      <a:r>
                        <a:rPr lang="en-US" sz="700" dirty="0">
                          <a:effectLst/>
                          <a:latin typeface="Arial" panose="020B0604020202020204" pitchFamily="34" charset="0"/>
                          <a:cs typeface="Arial" panose="020B0604020202020204" pitchFamily="34" charset="0"/>
                        </a:rPr>
                        <a:t>.</a:t>
                      </a:r>
                      <a:r>
                        <a:rPr lang="ru-RU" sz="700" dirty="0">
                          <a:effectLst/>
                          <a:latin typeface="Arial" panose="020B0604020202020204" pitchFamily="34" charset="0"/>
                          <a:cs typeface="Arial" panose="020B0604020202020204" pitchFamily="34" charset="0"/>
                        </a:rPr>
                        <a:t> </a:t>
                      </a:r>
                      <a:r>
                        <a:rPr lang="en-US" sz="700" dirty="0">
                          <a:effectLst/>
                          <a:latin typeface="Arial" panose="020B0604020202020204" pitchFamily="34" charset="0"/>
                          <a:cs typeface="Arial" panose="020B0604020202020204" pitchFamily="34" charset="0"/>
                        </a:rPr>
                        <a:t>Increasing the efficiency of the use of natural resources and environmental protection</a:t>
                      </a:r>
                      <a:endParaRPr lang="ru-RU" sz="9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Proposals on the territory development programs and plans for the Yaroslavl, Kaluga, Leningrad, Ryazan, Tomsk regions, the Republic of North Ossetia-Alania and others / administrations of the subjects of the Russian Federation, Russian Ministry of Environment/ 1998-2008.</a:t>
                      </a:r>
                      <a:endParaRPr lang="ru-RU" sz="9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08"/>
                  </a:ext>
                </a:extLst>
              </a:tr>
              <a:tr h="462285">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2. Planning and development of specially protected areas of regional importance</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Obtaining indicators of economic evaluation of natural resources and ecosystem services and their inclusion in the management of regional PAs by subjects of the Russian Federation: the Yaroslavl, Kaliningrad, Kaluga, Kostroma, Ryazan, Tomsk, Kamchatka, Krasnodar  Regions, Republic of North Ossetia-Alania, Karachay-Cherkessia Republic and others / administrations of federal subjects, UNDP, GEF, Russian Ministry of Environment / 1998-2017</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extLst>
                  <a:ext uri="{0D108BD9-81ED-4DB2-BD59-A6C34878D82A}">
                    <a16:rowId xmlns:a16="http://schemas.microsoft.com/office/drawing/2014/main" val="10009"/>
                  </a:ext>
                </a:extLst>
              </a:tr>
              <a:tr h="227715">
                <a:tc>
                  <a:txBody>
                    <a:bodyPr/>
                    <a:lstStyle/>
                    <a:p>
                      <a:pPr>
                        <a:lnSpc>
                          <a:spcPct val="115000"/>
                        </a:lnSpc>
                        <a:spcAft>
                          <a:spcPts val="0"/>
                        </a:spcAft>
                      </a:pPr>
                      <a:r>
                        <a:rPr lang="ru-RU" sz="700" dirty="0">
                          <a:effectLst/>
                          <a:latin typeface="Arial" panose="020B0604020202020204" pitchFamily="34" charset="0"/>
                          <a:cs typeface="Arial" panose="020B0604020202020204" pitchFamily="34" charset="0"/>
                        </a:rPr>
                        <a:t>3. </a:t>
                      </a:r>
                      <a:r>
                        <a:rPr lang="en-US" sz="700" dirty="0">
                          <a:effectLst/>
                          <a:latin typeface="Arial" panose="020B0604020202020204" pitchFamily="34" charset="0"/>
                          <a:cs typeface="Arial" panose="020B0604020202020204" pitchFamily="34" charset="0"/>
                        </a:rPr>
                        <a:t>Development of measures to increase the efficiency of the use of natural capital</a:t>
                      </a:r>
                      <a:endParaRPr lang="ru-RU" sz="9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Ecosystem Services Assessment in the Yaroslavl Region / Administration of the Yaroslavl Region / 2017</a:t>
                      </a:r>
                      <a:endParaRPr lang="ru-RU" sz="9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10"/>
                  </a:ext>
                </a:extLst>
              </a:tr>
              <a:tr h="171756">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Municipal level </a:t>
                      </a:r>
                      <a:endParaRPr lang="ru-RU" sz="1000" dirty="0">
                        <a:effectLst/>
                        <a:latin typeface="Arial" panose="020B0604020202020204" pitchFamily="34" charset="0"/>
                        <a:ea typeface="Calibri"/>
                        <a:cs typeface="Arial" panose="020B0604020202020204" pitchFamily="34" charset="0"/>
                      </a:endParaRPr>
                    </a:p>
                  </a:txBody>
                  <a:tcPr marL="49930" marR="49930" marT="0" marB="0"/>
                </a:tc>
                <a:tc hMerge="1">
                  <a:txBody>
                    <a:bodyPr/>
                    <a:lstStyle/>
                    <a:p>
                      <a:endParaRPr lang="ru-RU"/>
                    </a:p>
                  </a:txBody>
                  <a:tcPr/>
                </a:tc>
                <a:extLst>
                  <a:ext uri="{0D108BD9-81ED-4DB2-BD59-A6C34878D82A}">
                    <a16:rowId xmlns:a16="http://schemas.microsoft.com/office/drawing/2014/main" val="10011"/>
                  </a:ext>
                </a:extLst>
              </a:tr>
              <a:tr h="227715">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1. Preventing a budget crisis of the territory</a:t>
                      </a:r>
                      <a:endParaRPr lang="ru-RU" sz="9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Forecasting the depletion of the mineral resource</a:t>
                      </a:r>
                      <a:r>
                        <a:rPr lang="en-US" sz="700" baseline="0" dirty="0">
                          <a:effectLst/>
                          <a:latin typeface="Arial" panose="020B0604020202020204" pitchFamily="34" charset="0"/>
                          <a:cs typeface="Arial" panose="020B0604020202020204" pitchFamily="34" charset="0"/>
                        </a:rPr>
                        <a:t>s </a:t>
                      </a:r>
                      <a:r>
                        <a:rPr lang="en-US" sz="700" dirty="0">
                          <a:effectLst/>
                          <a:latin typeface="Arial" panose="020B0604020202020204" pitchFamily="34" charset="0"/>
                          <a:cs typeface="Arial" panose="020B0604020202020204" pitchFamily="34" charset="0"/>
                        </a:rPr>
                        <a:t>in the municipal district for promotion</a:t>
                      </a:r>
                      <a:r>
                        <a:rPr lang="en-US" sz="700" baseline="0" dirty="0">
                          <a:effectLst/>
                          <a:latin typeface="Arial" panose="020B0604020202020204" pitchFamily="34" charset="0"/>
                          <a:cs typeface="Arial" panose="020B0604020202020204" pitchFamily="34" charset="0"/>
                        </a:rPr>
                        <a:t> of </a:t>
                      </a:r>
                      <a:r>
                        <a:rPr lang="en-US" sz="700" dirty="0">
                          <a:effectLst/>
                          <a:latin typeface="Arial" panose="020B0604020202020204" pitchFamily="34" charset="0"/>
                          <a:cs typeface="Arial" panose="020B0604020202020204" pitchFamily="34" charset="0"/>
                        </a:rPr>
                        <a:t>compensatory measures / the administration of the Saratov region / 1999.</a:t>
                      </a:r>
                      <a:endParaRPr lang="ru-RU" sz="9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12"/>
                  </a:ext>
                </a:extLst>
              </a:tr>
              <a:tr h="227715">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2. Preservation of parks and green spaces as the basis for maintaining biodiversity in cities and towns</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Assessment of the socio-economic value of the urban park for the development of measures for its conservation (including adjusting the payment for land) / Kostroma administration / 1999.</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extLst>
                  <a:ext uri="{0D108BD9-81ED-4DB2-BD59-A6C34878D82A}">
                    <a16:rowId xmlns:a16="http://schemas.microsoft.com/office/drawing/2014/main" val="10013"/>
                  </a:ext>
                </a:extLst>
              </a:tr>
              <a:tr h="417953">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3. Increasing the effectiveness of planning  of</a:t>
                      </a:r>
                      <a:r>
                        <a:rPr lang="en-US" sz="700" baseline="0" dirty="0">
                          <a:effectLst/>
                          <a:latin typeface="Arial" panose="020B0604020202020204" pitchFamily="34" charset="0"/>
                          <a:cs typeface="Arial" panose="020B0604020202020204" pitchFamily="34" charset="0"/>
                        </a:rPr>
                        <a:t> </a:t>
                      </a:r>
                      <a:r>
                        <a:rPr lang="en-US" sz="700" dirty="0">
                          <a:effectLst/>
                          <a:latin typeface="Arial" panose="020B0604020202020204" pitchFamily="34" charset="0"/>
                          <a:cs typeface="Arial" panose="020B0604020202020204" pitchFamily="34" charset="0"/>
                        </a:rPr>
                        <a:t>socio-economic development at the municipal level</a:t>
                      </a:r>
                      <a:endParaRPr lang="ru-RU" sz="9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nSpc>
                          <a:spcPct val="115000"/>
                        </a:lnSpc>
                        <a:spcAft>
                          <a:spcPts val="0"/>
                        </a:spcAft>
                      </a:pPr>
                      <a:r>
                        <a:rPr lang="en-GB" sz="700" dirty="0">
                          <a:effectLst/>
                          <a:latin typeface="Arial" panose="020B0604020202020204" pitchFamily="34" charset="0"/>
                          <a:cs typeface="Arial" panose="020B0604020202020204" pitchFamily="34" charset="0"/>
                        </a:rPr>
                        <a:t>Economic evaluation of natural resources as an information basis for the program of environmental management and transition to sustainable development for: (1) Danilov district, (2) Pervomaisky district (Yaroslavl region), (3) Iraf district (Republic of North Ossetia-Alania), (4) </a:t>
                      </a:r>
                      <a:r>
                        <a:rPr lang="en-GB" sz="700" dirty="0" err="1">
                          <a:effectLst/>
                          <a:latin typeface="Arial" panose="020B0604020202020204" pitchFamily="34" charset="0"/>
                          <a:cs typeface="Arial" panose="020B0604020202020204" pitchFamily="34" charset="0"/>
                        </a:rPr>
                        <a:t>Mikhailovsky</a:t>
                      </a:r>
                      <a:r>
                        <a:rPr lang="en-GB" sz="700" dirty="0">
                          <a:effectLst/>
                          <a:latin typeface="Arial" panose="020B0604020202020204" pitchFamily="34" charset="0"/>
                          <a:cs typeface="Arial" panose="020B0604020202020204" pitchFamily="34" charset="0"/>
                        </a:rPr>
                        <a:t> district (Ryazan region) / Rosprirodnadzor, administrations of federal subjects of the Russian Federation, municipalities / 1996-1997, 2002, 2005.</a:t>
                      </a:r>
                      <a:endParaRPr lang="ru-RU" sz="9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14"/>
                  </a:ext>
                </a:extLst>
              </a:tr>
              <a:tr h="344996">
                <a:tc>
                  <a:txBody>
                    <a:bodyPr/>
                    <a:lstStyle/>
                    <a:p>
                      <a:pPr>
                        <a:lnSpc>
                          <a:spcPct val="115000"/>
                        </a:lnSpc>
                        <a:spcAft>
                          <a:spcPts val="0"/>
                        </a:spcAft>
                      </a:pPr>
                      <a:r>
                        <a:rPr lang="ru-RU" sz="700" dirty="0">
                          <a:effectLst/>
                          <a:latin typeface="Arial" panose="020B0604020202020204" pitchFamily="34" charset="0"/>
                          <a:cs typeface="Arial" panose="020B0604020202020204" pitchFamily="34" charset="0"/>
                        </a:rPr>
                        <a:t>4. </a:t>
                      </a:r>
                      <a:r>
                        <a:rPr lang="en-US" sz="700" dirty="0">
                          <a:effectLst/>
                          <a:latin typeface="Arial" panose="020B0604020202020204" pitchFamily="34" charset="0"/>
                          <a:cs typeface="Arial" panose="020B0604020202020204" pitchFamily="34" charset="0"/>
                        </a:rPr>
                        <a:t>Development of a strategy for social and economic development. Implementation of the Strategic Environmental Assessment (SEA)</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Assessment of the ecosystem services of the coal-mining area to improve the information support of planning the socio-economic development of the territory / UNDP / 2016-2017.</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extLst>
                  <a:ext uri="{0D108BD9-81ED-4DB2-BD59-A6C34878D82A}">
                    <a16:rowId xmlns:a16="http://schemas.microsoft.com/office/drawing/2014/main" val="10015"/>
                  </a:ext>
                </a:extLst>
              </a:tr>
              <a:tr h="113858">
                <a:tc gridSpan="2">
                  <a:txBody>
                    <a:bodyPr/>
                    <a:lstStyle/>
                    <a:p>
                      <a:pPr algn="ctr">
                        <a:lnSpc>
                          <a:spcPct val="115000"/>
                        </a:lnSpc>
                        <a:spcAft>
                          <a:spcPts val="0"/>
                        </a:spcAft>
                      </a:pPr>
                      <a:r>
                        <a:rPr lang="en-US" sz="800" dirty="0">
                          <a:effectLst/>
                          <a:latin typeface="Arial" panose="020B0604020202020204" pitchFamily="34" charset="0"/>
                          <a:cs typeface="Arial" panose="020B0604020202020204" pitchFamily="34" charset="0"/>
                        </a:rPr>
                        <a:t>Local level</a:t>
                      </a:r>
                      <a:endParaRPr lang="ru-RU" sz="1000" dirty="0">
                        <a:effectLst/>
                        <a:latin typeface="Arial" panose="020B0604020202020204" pitchFamily="34" charset="0"/>
                        <a:ea typeface="Calibri"/>
                        <a:cs typeface="Arial" panose="020B0604020202020204" pitchFamily="34" charset="0"/>
                      </a:endParaRPr>
                    </a:p>
                  </a:txBody>
                  <a:tcPr marL="49930" marR="49930" marT="0" marB="0">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16"/>
                  </a:ext>
                </a:extLst>
              </a:tr>
              <a:tr h="227715">
                <a:tc>
                  <a:txBody>
                    <a:bodyPr/>
                    <a:lstStyle/>
                    <a:p>
                      <a:pPr>
                        <a:lnSpc>
                          <a:spcPct val="115000"/>
                        </a:lnSpc>
                        <a:spcAft>
                          <a:spcPts val="0"/>
                        </a:spcAft>
                      </a:pPr>
                      <a:r>
                        <a:rPr lang="ru-RU" sz="700" dirty="0">
                          <a:effectLst/>
                          <a:latin typeface="Arial" panose="020B0604020202020204" pitchFamily="34" charset="0"/>
                          <a:cs typeface="Arial" panose="020B0604020202020204" pitchFamily="34" charset="0"/>
                        </a:rPr>
                        <a:t>1</a:t>
                      </a:r>
                      <a:r>
                        <a:rPr lang="en-US" sz="700" dirty="0">
                          <a:effectLst/>
                          <a:latin typeface="Arial" panose="020B0604020202020204" pitchFamily="34" charset="0"/>
                          <a:cs typeface="Arial" panose="020B0604020202020204" pitchFamily="34" charset="0"/>
                        </a:rPr>
                        <a:t>. Prevention and resolving of conflict s in environmental management</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Economic evaluation of natural resources and ecosystem services provided to different users aimed at development of conciliation measures / Administration of the Tomsk region / 1999-2000.</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extLst>
                  <a:ext uri="{0D108BD9-81ED-4DB2-BD59-A6C34878D82A}">
                    <a16:rowId xmlns:a16="http://schemas.microsoft.com/office/drawing/2014/main" val="10017"/>
                  </a:ext>
                </a:extLst>
              </a:tr>
              <a:tr h="257340">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2. Prevention of ethnic tension in the planning and implementation of wildlife protection measures</a:t>
                      </a:r>
                      <a:endParaRPr lang="ru-RU" sz="900" dirty="0">
                        <a:effectLst/>
                        <a:latin typeface="Arial" panose="020B0604020202020204" pitchFamily="34" charset="0"/>
                        <a:ea typeface="Calibri"/>
                        <a:cs typeface="Arial" panose="020B0604020202020204" pitchFamily="34" charset="0"/>
                      </a:endParaRPr>
                    </a:p>
                  </a:txBody>
                  <a:tcPr marL="49930" marR="49930" marT="0" marB="0"/>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The economic assessment of natural resources and ecosystem services aimed at justifying the environmental restrictions when creating PAs in the rural municipality  Arkhyz / CEPF for the Caucasus (Caucasus Hotspot) / 2005.</a:t>
                      </a:r>
                      <a:endParaRPr lang="ru-RU" sz="900" dirty="0">
                        <a:effectLst/>
                        <a:latin typeface="Arial" panose="020B0604020202020204" pitchFamily="34" charset="0"/>
                        <a:ea typeface="Calibri"/>
                        <a:cs typeface="Arial" panose="020B0604020202020204" pitchFamily="34" charset="0"/>
                      </a:endParaRPr>
                    </a:p>
                  </a:txBody>
                  <a:tcPr marL="49930" marR="49930" marT="0" marB="0"/>
                </a:tc>
                <a:extLst>
                  <a:ext uri="{0D108BD9-81ED-4DB2-BD59-A6C34878D82A}">
                    <a16:rowId xmlns:a16="http://schemas.microsoft.com/office/drawing/2014/main" val="10018"/>
                  </a:ext>
                </a:extLst>
              </a:tr>
              <a:tr h="227715">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3. Increasing the efficiency of municipal water supply</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tc>
                  <a:txBody>
                    <a:bodyPr/>
                    <a:lstStyle/>
                    <a:p>
                      <a:pPr>
                        <a:lnSpc>
                          <a:spcPct val="115000"/>
                        </a:lnSpc>
                        <a:spcAft>
                          <a:spcPts val="0"/>
                        </a:spcAft>
                      </a:pPr>
                      <a:r>
                        <a:rPr lang="en-US" sz="700" dirty="0">
                          <a:effectLst/>
                          <a:latin typeface="Arial" panose="020B0604020202020204" pitchFamily="34" charset="0"/>
                          <a:cs typeface="Arial" panose="020B0604020202020204" pitchFamily="34" charset="0"/>
                        </a:rPr>
                        <a:t>Economic assessment of water in the household sector to promote reasonable decisions to improve rural water supply in the Danilovsky District of the Yaroslavl Region / GEF, Yaroslavl Region Administration / 1999.</a:t>
                      </a:r>
                      <a:endParaRPr lang="ru-RU" sz="900" dirty="0">
                        <a:effectLst/>
                        <a:latin typeface="Arial" panose="020B0604020202020204" pitchFamily="34" charset="0"/>
                        <a:ea typeface="Calibri"/>
                        <a:cs typeface="Arial" panose="020B0604020202020204" pitchFamily="34" charset="0"/>
                      </a:endParaRPr>
                    </a:p>
                  </a:txBody>
                  <a:tcPr marL="49930" marR="49930" marT="0" marB="0">
                    <a:no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22495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5</a:t>
            </a:fld>
            <a:endParaRPr lang="ru-RU">
              <a:solidFill>
                <a:srgbClr val="04617B">
                  <a:shade val="90000"/>
                </a:srgbClr>
              </a:solidFill>
            </a:endParaRPr>
          </a:p>
        </p:txBody>
      </p:sp>
      <p:sp>
        <p:nvSpPr>
          <p:cNvPr id="5" name="Прямоугольник 4"/>
          <p:cNvSpPr/>
          <p:nvPr/>
        </p:nvSpPr>
        <p:spPr>
          <a:xfrm>
            <a:off x="1885453" y="4437112"/>
            <a:ext cx="5548314" cy="400110"/>
          </a:xfrm>
          <a:prstGeom prst="rect">
            <a:avLst/>
          </a:prstGeom>
        </p:spPr>
        <p:txBody>
          <a:bodyPr wrap="none">
            <a:spAutoFit/>
          </a:bodyPr>
          <a:lstStyle/>
          <a:p>
            <a:r>
              <a:rPr lang="en-US" sz="2000" b="1" dirty="0"/>
              <a:t>http://ntc-rik.ru/en/knowledge-center/library/</a:t>
            </a:r>
            <a:endParaRPr lang="ru-RU" sz="2000" b="1" dirty="0"/>
          </a:p>
        </p:txBody>
      </p:sp>
      <p:pic>
        <p:nvPicPr>
          <p:cNvPr id="4099"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0521" t="7586" r="21875" b="26683"/>
          <a:stretch/>
        </p:blipFill>
        <p:spPr bwMode="auto">
          <a:xfrm>
            <a:off x="4659610" y="1556792"/>
            <a:ext cx="4005014" cy="276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308" t="8038" r="23644" b="26857"/>
          <a:stretch/>
        </p:blipFill>
        <p:spPr bwMode="auto">
          <a:xfrm>
            <a:off x="539552" y="1556793"/>
            <a:ext cx="3793943" cy="276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ntc-rik.ru/upload/iblock/45e/%D0%9E%D0%B1%D0%BB%D0%BE%D0%B6%D0%BA%D0%B0%2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5627" y="4967663"/>
            <a:ext cx="1070896" cy="14576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ntc-rik.ru/upload/iblock/b06/%D0%9E%D0%B1%D0%BB%D0%BE%D0%B6%D0%BA%D0%B0.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30675" y="4965138"/>
            <a:ext cx="989797" cy="14502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ntc-rik.ru/upload/iblock/e3f/%D0%9E%D0%B1%D0%BB%D0%BE%D0%B6%D0%BA%D0%B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73771" y="4967664"/>
            <a:ext cx="1065797" cy="1465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tc-rik.ru/upload/iblock/cb4/%D0%9E%D0%B1%D0%BB%D0%BE%D0%B6%D0%BA%D0%B0%20-%20%D0%BF%D0%B5%D1%80%D0%B5%D0%B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82203" y="4967662"/>
            <a:ext cx="1029753" cy="1457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tc-rik.ru/upload/iblock/1ec/%D0%9E%D0%B1%D0%BB%D0%BE%D0%B6%D0%BA%D0%B0.jpe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03313" y="4965137"/>
            <a:ext cx="975234" cy="14502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ntc-rik.ru/upload/iblock/47b/%D0%9E%D0%B1%D0%BB%D0%BE%D0%B6%D0%BA%D0%B0.jpe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44985" y="4887922"/>
            <a:ext cx="1013682" cy="15275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Y:\server_doc\!_Внутренние проекты\2017 г\Книга по Новокузнецку\Макет\Обложка\Обложка_разворот_cr.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8672" y="4967663"/>
            <a:ext cx="1032968" cy="14576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ntc-rik.ru/upload/iblock/7da/%D0%9E%D0%B1%D0%BB%D0%BE%D0%B6%D0%BA%D0%B0.jpe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662323" y="4967664"/>
            <a:ext cx="1008112" cy="1465234"/>
          </a:xfrm>
          <a:prstGeom prst="rect">
            <a:avLst/>
          </a:prstGeom>
          <a:noFill/>
          <a:extLst>
            <a:ext uri="{909E8E84-426E-40DD-AFC4-6F175D3DCCD1}">
              <a14:hiddenFill xmlns:a14="http://schemas.microsoft.com/office/drawing/2010/main">
                <a:solidFill>
                  <a:srgbClr val="FFFFFF"/>
                </a:solidFill>
              </a14:hiddenFill>
            </a:ext>
          </a:extLst>
        </p:spPr>
      </p:pic>
      <p:sp>
        <p:nvSpPr>
          <p:cNvPr id="18" name="Заголовок 1"/>
          <p:cNvSpPr>
            <a:spLocks noGrp="1"/>
          </p:cNvSpPr>
          <p:nvPr>
            <p:ph type="title"/>
          </p:nvPr>
        </p:nvSpPr>
        <p:spPr>
          <a:xfrm>
            <a:off x="539750" y="549275"/>
            <a:ext cx="8305800" cy="647700"/>
          </a:xfrm>
        </p:spPr>
        <p:txBody>
          <a:bodyPr>
            <a:normAutofit/>
          </a:bodyPr>
          <a:lstStyle/>
          <a:p>
            <a:pPr algn="ctr"/>
            <a:r>
              <a:rPr lang="en-US" sz="3200" b="1" dirty="0">
                <a:latin typeface="Arial" panose="020B0604020202020204" pitchFamily="34" charset="0"/>
                <a:cs typeface="Arial" panose="020B0604020202020204" pitchFamily="34" charset="0"/>
              </a:rPr>
              <a:t>Library</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03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143000"/>
          </a:xfrm>
        </p:spPr>
        <p:txBody>
          <a:bodyPr anchor="ctr">
            <a:normAutofit/>
          </a:bodyPr>
          <a:lstStyle/>
          <a:p>
            <a:pPr algn="ctr"/>
            <a:r>
              <a:rPr lang="en-US" sz="2400" b="1" dirty="0">
                <a:latin typeface="Arial" panose="020B0604020202020204" pitchFamily="34" charset="0"/>
                <a:cs typeface="Arial" panose="020B0604020202020204" pitchFamily="34" charset="0"/>
              </a:rPr>
              <a:t>Conclusion </a:t>
            </a:r>
            <a:r>
              <a:rPr lang="ru-RU" sz="2400" b="1"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Systematic implementation, taking advantages of sectoral and territorial approaches</a:t>
            </a:r>
            <a:endParaRPr lang="ru-RU" sz="2400" b="1" dirty="0">
              <a:solidFill>
                <a:srgbClr val="FF0000"/>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6</a:t>
            </a:fld>
            <a:endParaRPr lang="ru-RU">
              <a:solidFill>
                <a:srgbClr val="04617B">
                  <a:shade val="90000"/>
                </a:srgbClr>
              </a:solidFill>
            </a:endParaRPr>
          </a:p>
        </p:txBody>
      </p:sp>
      <p:sp>
        <p:nvSpPr>
          <p:cNvPr id="4" name="Прямоугольник 3"/>
          <p:cNvSpPr/>
          <p:nvPr/>
        </p:nvSpPr>
        <p:spPr>
          <a:xfrm>
            <a:off x="3133915" y="2614264"/>
            <a:ext cx="248786" cy="646331"/>
          </a:xfrm>
          <a:prstGeom prst="rect">
            <a:avLst/>
          </a:prstGeom>
        </p:spPr>
        <p:txBody>
          <a:bodyPr wrap="none">
            <a:spAutoFit/>
          </a:bodyPr>
          <a:lstStyle/>
          <a:p>
            <a:endParaRPr lang="ru-RU" dirty="0"/>
          </a:p>
          <a:p>
            <a:r>
              <a:rPr lang="ru-RU" dirty="0"/>
              <a:t> </a:t>
            </a:r>
          </a:p>
        </p:txBody>
      </p:sp>
      <p:sp>
        <p:nvSpPr>
          <p:cNvPr id="6" name="Скругленный прямоугольник 5"/>
          <p:cNvSpPr/>
          <p:nvPr/>
        </p:nvSpPr>
        <p:spPr>
          <a:xfrm>
            <a:off x="611560" y="2564904"/>
            <a:ext cx="3555653" cy="2700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1600" b="1" dirty="0">
                <a:latin typeface="Arial" panose="020B0604020202020204" pitchFamily="34" charset="0"/>
                <a:cs typeface="Arial" panose="020B0604020202020204" pitchFamily="34" charset="0"/>
              </a:rPr>
              <a:t>Sectoral approach </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provides system information for strategic management, primarily at the national level; increases the effectiveness of management of various components of natural capital (subsoil resources, water, forest resources, etc.)</a:t>
            </a:r>
            <a:endParaRPr lang="ru-RU" sz="1600" dirty="0">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5292081" y="2564904"/>
            <a:ext cx="3312368" cy="2700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1600" b="1" dirty="0">
                <a:latin typeface="Arial" panose="020B0604020202020204" pitchFamily="34" charset="0"/>
                <a:cs typeface="Arial" panose="020B0604020202020204" pitchFamily="34" charset="0"/>
              </a:rPr>
              <a:t>Territorial approach </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supports the adoption of decisions on the territory development, the prevention of socially dangerous depletion of natural resources, the assessment of the external investment effectiveness aimed at sustainable territory development</a:t>
            </a:r>
            <a:endParaRPr lang="ru-RU" sz="1600" dirty="0"/>
          </a:p>
        </p:txBody>
      </p:sp>
      <p:sp>
        <p:nvSpPr>
          <p:cNvPr id="10" name="Плюс 9"/>
          <p:cNvSpPr/>
          <p:nvPr/>
        </p:nvSpPr>
        <p:spPr>
          <a:xfrm>
            <a:off x="4283969" y="3519010"/>
            <a:ext cx="792088" cy="792088"/>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343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7</a:t>
            </a:fld>
            <a:endParaRPr lang="ru-RU">
              <a:solidFill>
                <a:srgbClr val="04617B">
                  <a:shade val="90000"/>
                </a:srgbClr>
              </a:solidFill>
            </a:endParaRPr>
          </a:p>
        </p:txBody>
      </p:sp>
      <p:sp>
        <p:nvSpPr>
          <p:cNvPr id="19" name="Прямоугольник 18"/>
          <p:cNvSpPr/>
          <p:nvPr/>
        </p:nvSpPr>
        <p:spPr>
          <a:xfrm>
            <a:off x="2967369" y="6274887"/>
            <a:ext cx="5629691" cy="338554"/>
          </a:xfrm>
          <a:prstGeom prst="rect">
            <a:avLst/>
          </a:prstGeom>
        </p:spPr>
        <p:txBody>
          <a:bodyPr wrap="square">
            <a:spAutoFit/>
          </a:bodyPr>
          <a:lstStyle/>
          <a:p>
            <a:r>
              <a:rPr lang="en-US" sz="800" dirty="0"/>
              <a:t>Source: Fomenko, G. (2017) Environmental management</a:t>
            </a:r>
            <a:r>
              <a:rPr lang="ru-RU" sz="800" dirty="0"/>
              <a:t>: </a:t>
            </a:r>
            <a:r>
              <a:rPr lang="en-US" sz="800" dirty="0"/>
              <a:t>A Socio-Cultural Methodology. </a:t>
            </a:r>
            <a:r>
              <a:rPr lang="en-GB" sz="800" dirty="0"/>
              <a:t>Costa Rica: Institute for Sustainable Innovation.</a:t>
            </a:r>
            <a:endParaRPr lang="ru-RU" sz="800"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410" y="1568817"/>
            <a:ext cx="2047970" cy="39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Группа 9"/>
          <p:cNvGrpSpPr/>
          <p:nvPr/>
        </p:nvGrpSpPr>
        <p:grpSpPr>
          <a:xfrm>
            <a:off x="251520" y="2060848"/>
            <a:ext cx="2562225" cy="4487791"/>
            <a:chOff x="307134" y="2060847"/>
            <a:chExt cx="2562225" cy="4487791"/>
          </a:xfrm>
        </p:grpSpPr>
        <p:grpSp>
          <p:nvGrpSpPr>
            <p:cNvPr id="9" name="Группа 8"/>
            <p:cNvGrpSpPr/>
            <p:nvPr/>
          </p:nvGrpSpPr>
          <p:grpSpPr>
            <a:xfrm>
              <a:off x="307134" y="2060847"/>
              <a:ext cx="2562225" cy="3747465"/>
              <a:chOff x="307134" y="2060847"/>
              <a:chExt cx="2562225" cy="3747465"/>
            </a:xfrm>
          </p:grpSpPr>
          <p:grpSp>
            <p:nvGrpSpPr>
              <p:cNvPr id="8" name="Группа 7"/>
              <p:cNvGrpSpPr/>
              <p:nvPr/>
            </p:nvGrpSpPr>
            <p:grpSpPr>
              <a:xfrm>
                <a:off x="307134" y="2060847"/>
                <a:ext cx="2536675" cy="2247710"/>
                <a:chOff x="307134" y="2060847"/>
                <a:chExt cx="2536675" cy="2247710"/>
              </a:xfrm>
            </p:grpSpPr>
            <p:grpSp>
              <p:nvGrpSpPr>
                <p:cNvPr id="7" name="Группа 6"/>
                <p:cNvGrpSpPr/>
                <p:nvPr/>
              </p:nvGrpSpPr>
              <p:grpSpPr>
                <a:xfrm>
                  <a:off x="323528" y="2060847"/>
                  <a:ext cx="2520281" cy="1503801"/>
                  <a:chOff x="323528" y="2060847"/>
                  <a:chExt cx="2520281" cy="1503801"/>
                </a:xfrm>
              </p:grpSpPr>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528" y="2060847"/>
                    <a:ext cx="2520280" cy="75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529" y="2816004"/>
                    <a:ext cx="2520280" cy="74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7134" y="3573016"/>
                  <a:ext cx="2536673" cy="73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3528" y="4342560"/>
                <a:ext cx="2545831" cy="73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3528" y="5072319"/>
                <a:ext cx="2514643" cy="73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3"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3529" y="5814707"/>
              <a:ext cx="2512302" cy="73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Прямоугольник 17"/>
          <p:cNvSpPr/>
          <p:nvPr/>
        </p:nvSpPr>
        <p:spPr>
          <a:xfrm>
            <a:off x="3491880" y="5013176"/>
            <a:ext cx="51845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Заголовок 1"/>
          <p:cNvSpPr txBox="1">
            <a:spLocks/>
          </p:cNvSpPr>
          <p:nvPr/>
        </p:nvSpPr>
        <p:spPr>
          <a:xfrm>
            <a:off x="539552" y="692696"/>
            <a:ext cx="8305800" cy="792088"/>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lgn="ctr" fontAlgn="auto">
              <a:spcAft>
                <a:spcPts val="0"/>
              </a:spcAft>
            </a:pPr>
            <a:r>
              <a:rPr lang="en-US" sz="2800" b="1" dirty="0">
                <a:cs typeface="Arial" panose="020B0604020202020204" pitchFamily="34" charset="0"/>
              </a:rPr>
              <a:t>Conclusion </a:t>
            </a:r>
            <a:r>
              <a:rPr lang="ru-RU" sz="2800" b="1" dirty="0">
                <a:cs typeface="Arial" panose="020B0604020202020204" pitchFamily="34" charset="0"/>
              </a:rPr>
              <a:t>2 –</a:t>
            </a:r>
            <a:r>
              <a:rPr lang="en-US" sz="2800" b="1" dirty="0">
                <a:cs typeface="Arial" panose="020B0604020202020204" pitchFamily="34" charset="0"/>
              </a:rPr>
              <a:t> Orientation towards Sustainable Development Goals</a:t>
            </a:r>
            <a:endParaRPr lang="ru-RU" sz="2800" b="1" dirty="0">
              <a:cs typeface="Arial" panose="020B0604020202020204" pitchFamily="34" charset="0"/>
            </a:endParaRPr>
          </a:p>
        </p:txBody>
      </p:sp>
      <p:sp>
        <p:nvSpPr>
          <p:cNvPr id="35" name="Прямоугольник 34"/>
          <p:cNvSpPr/>
          <p:nvPr/>
        </p:nvSpPr>
        <p:spPr>
          <a:xfrm>
            <a:off x="2967369" y="1929429"/>
            <a:ext cx="6090145" cy="523220"/>
          </a:xfrm>
          <a:prstGeom prst="rect">
            <a:avLst/>
          </a:prstGeom>
        </p:spPr>
        <p:txBody>
          <a:bodyPr wrap="square">
            <a:spAutoFit/>
          </a:bodyPr>
          <a:lstStyle/>
          <a:p>
            <a:pPr algn="ctr"/>
            <a:r>
              <a:rPr lang="en-US" sz="1400" dirty="0"/>
              <a:t>Priorities correlation of territories of different levels </a:t>
            </a:r>
            <a:endParaRPr lang="ru-RU" sz="1400"/>
          </a:p>
          <a:p>
            <a:pPr algn="ctr"/>
            <a:r>
              <a:rPr lang="en-US" sz="1400"/>
              <a:t>(</a:t>
            </a:r>
            <a:r>
              <a:rPr lang="en-US" sz="1400" dirty="0"/>
              <a:t>as exemplified by Yaroslavl Region)</a:t>
            </a:r>
            <a:endParaRPr lang="ru-RU" sz="4000" dirty="0"/>
          </a:p>
        </p:txBody>
      </p:sp>
      <p:pic>
        <p:nvPicPr>
          <p:cNvPr id="22" name="Picture 2" descr="Y:\server_doc\__Материалы по проектам (рабочие)\2018\Женева\Рисунки\Безымянный-4eng.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03364" y="2801923"/>
            <a:ext cx="5741988" cy="306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098" y="404664"/>
            <a:ext cx="8305800" cy="1008112"/>
          </a:xfrm>
        </p:spPr>
        <p:txBody>
          <a:bodyPr>
            <a:noAutofit/>
          </a:bodyPr>
          <a:lstStyle/>
          <a:p>
            <a:pPr algn="ctr"/>
            <a:r>
              <a:rPr lang="en-US" sz="2800" b="1" dirty="0">
                <a:cs typeface="Arial" panose="020B0604020202020204" pitchFamily="34" charset="0"/>
              </a:rPr>
              <a:t>Conclusion </a:t>
            </a:r>
            <a:r>
              <a:rPr lang="ru-RU" sz="2800" b="1" dirty="0">
                <a:cs typeface="Arial" panose="020B0604020202020204" pitchFamily="34" charset="0"/>
              </a:rPr>
              <a:t>2 –</a:t>
            </a:r>
            <a:r>
              <a:rPr lang="en-US" sz="2800" b="1" dirty="0">
                <a:cs typeface="Arial" panose="020B0604020202020204" pitchFamily="34" charset="0"/>
              </a:rPr>
              <a:t> Orientation towards Sustainable Development Goals</a:t>
            </a:r>
            <a:endParaRPr lang="ru-RU" sz="2800" b="1" dirty="0">
              <a:cs typeface="Arial" panose="020B0604020202020204" pitchFamily="34" charset="0"/>
            </a:endParaRPr>
          </a:p>
        </p:txBody>
      </p:sp>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8</a:t>
            </a:fld>
            <a:endParaRPr lang="ru-RU">
              <a:solidFill>
                <a:srgbClr val="04617B">
                  <a:shade val="90000"/>
                </a:srgbClr>
              </a:solidFill>
            </a:endParaRPr>
          </a:p>
        </p:txBody>
      </p:sp>
      <p:sp>
        <p:nvSpPr>
          <p:cNvPr id="5" name="Прямоугольник 4"/>
          <p:cNvSpPr/>
          <p:nvPr/>
        </p:nvSpPr>
        <p:spPr>
          <a:xfrm>
            <a:off x="541449" y="6444044"/>
            <a:ext cx="6984776" cy="369332"/>
          </a:xfrm>
          <a:prstGeom prst="rect">
            <a:avLst/>
          </a:prstGeom>
        </p:spPr>
        <p:txBody>
          <a:bodyPr wrap="square">
            <a:spAutoFit/>
          </a:bodyPr>
          <a:lstStyle/>
          <a:p>
            <a:r>
              <a:rPr lang="en-US" sz="900" dirty="0"/>
              <a:t>Source</a:t>
            </a:r>
            <a:r>
              <a:rPr lang="ru-RU" sz="900" dirty="0"/>
              <a:t>: </a:t>
            </a:r>
            <a:r>
              <a:rPr lang="en-US" sz="900" dirty="0"/>
              <a:t>Fomenko, G</a:t>
            </a:r>
            <a:r>
              <a:rPr lang="ru-RU" sz="900" dirty="0"/>
              <a:t>.</a:t>
            </a:r>
            <a:r>
              <a:rPr lang="en-US" sz="900" dirty="0"/>
              <a:t> &amp; Fomenko, M. (2016) Economic Transition and Environmental Conservation: Sociocultural Aspects. Yaroslavl: Cadaster Institute.</a:t>
            </a:r>
            <a:endParaRPr lang="ru-RU" sz="900" dirty="0"/>
          </a:p>
        </p:txBody>
      </p:sp>
      <p:sp>
        <p:nvSpPr>
          <p:cNvPr id="6" name="Прямоугольник 5"/>
          <p:cNvSpPr/>
          <p:nvPr/>
        </p:nvSpPr>
        <p:spPr>
          <a:xfrm>
            <a:off x="739692" y="1404065"/>
            <a:ext cx="7776864" cy="584775"/>
          </a:xfrm>
          <a:prstGeom prst="rect">
            <a:avLst/>
          </a:prstGeom>
        </p:spPr>
        <p:txBody>
          <a:bodyPr wrap="square">
            <a:spAutoFit/>
          </a:bodyPr>
          <a:lstStyle/>
          <a:p>
            <a:pPr algn="ctr"/>
            <a:r>
              <a:rPr lang="en-US" sz="1600" dirty="0"/>
              <a:t>Main priorities for sustainable development in Yaroslavl Region</a:t>
            </a:r>
          </a:p>
          <a:p>
            <a:pPr algn="ctr"/>
            <a:r>
              <a:rPr lang="en-US" sz="1600" dirty="0"/>
              <a:t>(as perceived by stakeholders)</a:t>
            </a:r>
            <a:endParaRPr lang="ru-RU" sz="1600" dirty="0"/>
          </a:p>
        </p:txBody>
      </p:sp>
      <p:grpSp>
        <p:nvGrpSpPr>
          <p:cNvPr id="8" name="Группа 7"/>
          <p:cNvGrpSpPr/>
          <p:nvPr/>
        </p:nvGrpSpPr>
        <p:grpSpPr>
          <a:xfrm>
            <a:off x="1444740" y="1977857"/>
            <a:ext cx="6223604" cy="3827407"/>
            <a:chOff x="1302621" y="1791030"/>
            <a:chExt cx="6437731" cy="3959091"/>
          </a:xfrm>
        </p:grpSpPr>
        <p:pic>
          <p:nvPicPr>
            <p:cNvPr id="3075" name="Picture 3"/>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851028" y="5630283"/>
              <a:ext cx="1368152" cy="11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Y:\server_doc\__Материалы по проектам (рабочие)\2018\Женева\Рисунки\Безымянный-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6318"/>
            <a:stretch/>
          </p:blipFill>
          <p:spPr bwMode="auto">
            <a:xfrm>
              <a:off x="1302621" y="1791030"/>
              <a:ext cx="6437731" cy="383925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Прямоугольник 8"/>
          <p:cNvSpPr/>
          <p:nvPr/>
        </p:nvSpPr>
        <p:spPr>
          <a:xfrm>
            <a:off x="1197055" y="5807005"/>
            <a:ext cx="7119361" cy="646331"/>
          </a:xfrm>
          <a:prstGeom prst="rect">
            <a:avLst/>
          </a:prstGeom>
        </p:spPr>
        <p:txBody>
          <a:bodyPr wrap="square">
            <a:spAutoFit/>
          </a:bodyPr>
          <a:lstStyle/>
          <a:p>
            <a:r>
              <a:rPr lang="en-US" sz="1200" dirty="0"/>
              <a:t>Legend: 1. condition, rational use and protection of forests; 2. drinking water supply; 3. land use, soil fertility; 4. state of rivers and reservoirs; 5. spirituality, ethics and environmental literacy of population; 6. waste; 7. atmospheric air pollution; 8. landscaping of towns and settlements, sanitation</a:t>
            </a:r>
            <a:endParaRPr lang="ru-RU" sz="1200" dirty="0"/>
          </a:p>
        </p:txBody>
      </p:sp>
    </p:spTree>
    <p:extLst>
      <p:ext uri="{BB962C8B-B14F-4D97-AF65-F5344CB8AC3E}">
        <p14:creationId xmlns:p14="http://schemas.microsoft.com/office/powerpoint/2010/main" val="54543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305800" cy="792088"/>
          </a:xfrm>
        </p:spPr>
        <p:txBody>
          <a:bodyPr>
            <a:normAutofit/>
          </a:bodyPr>
          <a:lstStyle/>
          <a:p>
            <a:pPr algn="ctr"/>
            <a:r>
              <a:rPr lang="en-US" sz="2800" b="1" dirty="0"/>
              <a:t>Conclusion </a:t>
            </a:r>
            <a:r>
              <a:rPr lang="ru-RU" sz="2800" b="1" dirty="0"/>
              <a:t>3 – </a:t>
            </a:r>
            <a:r>
              <a:rPr lang="en-US" sz="2800" b="1" dirty="0"/>
              <a:t>Departments interaction</a:t>
            </a:r>
            <a:endParaRPr lang="ru-RU" sz="2800" b="1" dirty="0"/>
          </a:p>
        </p:txBody>
      </p:sp>
      <p:sp>
        <p:nvSpPr>
          <p:cNvPr id="3" name="Номер слайда 2"/>
          <p:cNvSpPr>
            <a:spLocks noGrp="1"/>
          </p:cNvSpPr>
          <p:nvPr>
            <p:ph type="sldNum" sz="quarter" idx="12"/>
          </p:nvPr>
        </p:nvSpPr>
        <p:spPr/>
        <p:txBody>
          <a:bodyPr/>
          <a:lstStyle/>
          <a:p>
            <a:fld id="{9C5CCC13-D79F-40A8-84D7-AEED9D9243F2}" type="slidenum">
              <a:rPr lang="ru-RU" smtClean="0">
                <a:solidFill>
                  <a:srgbClr val="04617B">
                    <a:shade val="90000"/>
                  </a:srgbClr>
                </a:solidFill>
              </a:rPr>
              <a:pPr/>
              <a:t>9</a:t>
            </a:fld>
            <a:endParaRPr lang="ru-RU">
              <a:solidFill>
                <a:srgbClr val="04617B">
                  <a:shade val="90000"/>
                </a:srgbClr>
              </a:solidFill>
            </a:endParaRPr>
          </a:p>
        </p:txBody>
      </p:sp>
      <p:sp>
        <p:nvSpPr>
          <p:cNvPr id="4" name="Прямоугольник 3"/>
          <p:cNvSpPr/>
          <p:nvPr/>
        </p:nvSpPr>
        <p:spPr>
          <a:xfrm>
            <a:off x="611560" y="1268760"/>
            <a:ext cx="7992888" cy="584775"/>
          </a:xfrm>
          <a:prstGeom prst="rect">
            <a:avLst/>
          </a:prstGeom>
        </p:spPr>
        <p:txBody>
          <a:bodyPr wrap="square">
            <a:spAutoFit/>
          </a:bodyPr>
          <a:lstStyle/>
          <a:p>
            <a:pPr algn="ctr"/>
            <a:r>
              <a:rPr lang="en-US" sz="1600" dirty="0"/>
              <a:t>Functional spheres of federal executive bodies in accumulating input information for environmental-economic accounting</a:t>
            </a:r>
            <a:endParaRPr lang="ru-RU" sz="1600" dirty="0"/>
          </a:p>
        </p:txBody>
      </p:sp>
      <p:sp>
        <p:nvSpPr>
          <p:cNvPr id="5" name="Прямоугольник 4"/>
          <p:cNvSpPr/>
          <p:nvPr/>
        </p:nvSpPr>
        <p:spPr>
          <a:xfrm>
            <a:off x="539552" y="6309320"/>
            <a:ext cx="7884368" cy="369332"/>
          </a:xfrm>
          <a:prstGeom prst="rect">
            <a:avLst/>
          </a:prstGeom>
        </p:spPr>
        <p:txBody>
          <a:bodyPr wrap="square">
            <a:spAutoFit/>
          </a:bodyPr>
          <a:lstStyle/>
          <a:p>
            <a:r>
              <a:rPr lang="en-US" sz="900" dirty="0"/>
              <a:t>Source</a:t>
            </a:r>
            <a:r>
              <a:rPr lang="ru-RU" sz="900" dirty="0"/>
              <a:t>: </a:t>
            </a:r>
            <a:r>
              <a:rPr lang="en-US" sz="900" dirty="0"/>
              <a:t>Fomenko, G</a:t>
            </a:r>
            <a:r>
              <a:rPr lang="ru-RU" sz="900" dirty="0"/>
              <a:t>.</a:t>
            </a:r>
            <a:r>
              <a:rPr lang="en-US" sz="900" dirty="0"/>
              <a:t>, Fomenko, M.</a:t>
            </a:r>
            <a:r>
              <a:rPr lang="ru-RU" sz="900" dirty="0"/>
              <a:t>, </a:t>
            </a:r>
            <a:r>
              <a:rPr lang="en-US" sz="900" dirty="0"/>
              <a:t>Loshadkin K.</a:t>
            </a:r>
            <a:r>
              <a:rPr lang="ru-RU" sz="900" dirty="0"/>
              <a:t>, </a:t>
            </a:r>
            <a:r>
              <a:rPr lang="en-US" sz="900" dirty="0"/>
              <a:t>Mikhailova A</a:t>
            </a:r>
            <a:r>
              <a:rPr lang="ru-RU" sz="900" dirty="0"/>
              <a:t>., </a:t>
            </a:r>
            <a:r>
              <a:rPr lang="en-US" sz="900" dirty="0"/>
              <a:t>&amp; Arabova E</a:t>
            </a:r>
            <a:r>
              <a:rPr lang="ru-RU" sz="900" dirty="0"/>
              <a:t>. </a:t>
            </a:r>
            <a:r>
              <a:rPr lang="en-US" sz="900" dirty="0"/>
              <a:t>(2017) Environmental-Economic Accounting </a:t>
            </a:r>
          </a:p>
          <a:p>
            <a:r>
              <a:rPr lang="en-US" sz="900" dirty="0"/>
              <a:t> in Resource Use: Theory and Practice. Yaroslavl: Cadaster Institute.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5153726"/>
            <a:ext cx="5544666" cy="99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1940758"/>
            <a:ext cx="8539130" cy="304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767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7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2.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8730</TotalTime>
  <Words>3111</Words>
  <Application>Microsoft Office PowerPoint</Application>
  <PresentationFormat>Экран (4:3)</PresentationFormat>
  <Paragraphs>516</Paragraphs>
  <Slides>19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19</vt:i4>
      </vt:variant>
    </vt:vector>
  </HeadingPairs>
  <TitlesOfParts>
    <vt:vector size="27" baseType="lpstr">
      <vt:lpstr>Arial</vt:lpstr>
      <vt:lpstr>Calibri</vt:lpstr>
      <vt:lpstr>Constantia</vt:lpstr>
      <vt:lpstr>Times New Roman</vt:lpstr>
      <vt:lpstr>Wingdings 2</vt:lpstr>
      <vt:lpstr>Поток</vt:lpstr>
      <vt:lpstr>4_Поток</vt:lpstr>
      <vt:lpstr>7_Поток</vt:lpstr>
      <vt:lpstr>Experiences from SEEA Projects implemented in the Russian Federation at the national, local and municipal level   Joint OECD/UNECE Seminar on the Implementation of SEEA 21‐22 February 2018, Geneva</vt:lpstr>
      <vt:lpstr>The basis for SEEA development in Russia</vt:lpstr>
      <vt:lpstr>Federal Experiment on Improving Accounting and Socio-economic Assessment of Natural Resources Potential (Order of the Council of Ministers of the Government of the Russian Federation of May 7, 1993 No. 58-rz)</vt:lpstr>
      <vt:lpstr>      Most significant projects on natural capital accounting and assessment using SEEA (experience of Cadaster Institute)</vt:lpstr>
      <vt:lpstr>Library</vt:lpstr>
      <vt:lpstr>Conclusion 1- Systematic implementation, taking advantages of sectoral and territorial approaches</vt:lpstr>
      <vt:lpstr>Презентация PowerPoint</vt:lpstr>
      <vt:lpstr>Conclusion 2 – Orientation towards Sustainable Development Goals</vt:lpstr>
      <vt:lpstr>Conclusion 3 – Departments interaction</vt:lpstr>
      <vt:lpstr>Conclusion 4 – Attention to original data and its completeness</vt:lpstr>
      <vt:lpstr>Conclusion 4 – Attention to original data and its completeness</vt:lpstr>
      <vt:lpstr>Conclusion 4 – Attention to original data and its completeness</vt:lpstr>
      <vt:lpstr>Conclusion 5 – Implementation of SEEA methodology for purposes of territory management</vt:lpstr>
      <vt:lpstr>Conclusion 5 – Implementation of SEEA methodology for purposes of territory management</vt:lpstr>
      <vt:lpstr>Conclusion 5 – Implementation of SEEA methodology for purposes of territory management</vt:lpstr>
      <vt:lpstr>  Conclusion 6 – Promoting SEEA through ecosystem services assessment and their mapping </vt:lpstr>
      <vt:lpstr>  Conclusion 6 – Promoting SEEA through ecosystem services assessment and their mapping </vt:lpstr>
      <vt:lpstr>Future prospects of SEEA in Russia</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FGA</dc:creator>
  <cp:lastModifiedBy>aistbeta</cp:lastModifiedBy>
  <cp:revision>687</cp:revision>
  <cp:lastPrinted>2018-02-08T02:11:55Z</cp:lastPrinted>
  <dcterms:created xsi:type="dcterms:W3CDTF">2012-11-19T14:43:59Z</dcterms:created>
  <dcterms:modified xsi:type="dcterms:W3CDTF">2020-08-23T09:54:34Z</dcterms:modified>
</cp:coreProperties>
</file>